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70" r:id="rId4"/>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Lst>
  <p:sldSz cy="5143500" cx="9144000"/>
  <p:notesSz cx="6858000" cy="9144000"/>
  <p:embeddedFontLst>
    <p:embeddedFont>
      <p:font typeface="Proxima Nova"/>
      <p:regular r:id="rId23"/>
      <p:bold r:id="rId24"/>
      <p:italic r:id="rId25"/>
      <p:boldItalic r:id="rId26"/>
    </p:embeddedFont>
    <p:embeddedFont>
      <p:font typeface="Montserrat"/>
      <p:regular r:id="rId27"/>
      <p:bold r:id="rId28"/>
      <p:italic r:id="rId29"/>
      <p:boldItalic r:id="rId30"/>
    </p:embeddedFont>
    <p:embeddedFont>
      <p:font typeface="Overpas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6E1BB720-A182-464A-9667-95F9D6467047}">
  <a:tblStyle styleId="{6E1BB720-A182-464A-9667-95F9D6467047}"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Overpass-regular.fntdata"/><Relationship Id="rId30" Type="http://schemas.openxmlformats.org/officeDocument/2006/relationships/font" Target="fonts/Montserrat-boldItalic.fntdata"/><Relationship Id="rId11" Type="http://schemas.openxmlformats.org/officeDocument/2006/relationships/slide" Target="slides/slide3.xml"/><Relationship Id="rId33" Type="http://schemas.openxmlformats.org/officeDocument/2006/relationships/font" Target="fonts/Overpass-italic.fntdata"/><Relationship Id="rId10" Type="http://schemas.openxmlformats.org/officeDocument/2006/relationships/slide" Target="slides/slide2.xml"/><Relationship Id="rId32" Type="http://schemas.openxmlformats.org/officeDocument/2006/relationships/font" Target="fonts/Overpass-bold.fntdata"/><Relationship Id="rId13" Type="http://schemas.openxmlformats.org/officeDocument/2006/relationships/slide" Target="slides/slide5.xml"/><Relationship Id="rId12" Type="http://schemas.openxmlformats.org/officeDocument/2006/relationships/slide" Target="slides/slide4.xml"/><Relationship Id="rId34" Type="http://schemas.openxmlformats.org/officeDocument/2006/relationships/font" Target="fonts/Overpass-bold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 sz="1100">
                <a:solidFill>
                  <a:schemeClr val="dk1"/>
                </a:solidFill>
              </a:rPr>
              <a:t>This deck provides an outline template for a sub business case. The sub business case is a single piece of an overall business case. The intention of the sub business case is to provide enough information to inform an overall business case. The figures derived from all of the sub business cases will be fed into the single overall business case, resulting in total ROI, TCO and other metrucs. </a:t>
            </a:r>
          </a:p>
        </p:txBody>
      </p:sp>
      <p:sp>
        <p:nvSpPr>
          <p:cNvPr id="106" name="Shape 106"/>
          <p:cNvSpPr/>
          <p:nvPr>
            <p:ph idx="2" type="sldImg"/>
          </p:nvPr>
        </p:nvSpPr>
        <p:spPr>
          <a:xfrm>
            <a:off x="381181"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260" name="Shape 260"/>
          <p:cNvSpPr txBox="1"/>
          <p:nvPr>
            <p:ph idx="12" type="sldNum"/>
          </p:nvPr>
        </p:nvSpPr>
        <p:spPr>
          <a:xfrm>
            <a:off x="3881437" y="8686510"/>
            <a:ext cx="2976600"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10" name="Shape 310"/>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19" name="Shape 319"/>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t/>
            </a:r>
            <a:endParaRPr sz="1200"/>
          </a:p>
        </p:txBody>
      </p:sp>
      <p:sp>
        <p:nvSpPr>
          <p:cNvPr id="328" name="Shape 328"/>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the high level outline of the sub business case.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Sub Business Case executive summary should be completed within the context of the single focused delivery of business capability derived by the solution. For example, if the sub business case is “Reduction on Infrastructure Costs” then the summary should be completed with this single capability in mind. </a:t>
            </a:r>
          </a:p>
          <a:p>
            <a:pPr lvl="0">
              <a:spcBef>
                <a:spcPts val="0"/>
              </a:spcBef>
              <a:buNone/>
            </a:pPr>
            <a:r>
              <a:t/>
            </a:r>
            <a:endParaRPr/>
          </a:p>
          <a:p>
            <a:pPr lvl="0">
              <a:spcBef>
                <a:spcPts val="0"/>
              </a:spcBef>
              <a:buNone/>
            </a:pPr>
            <a:r>
              <a:rPr b="1" lang="en"/>
              <a:t>Key Objectives: </a:t>
            </a:r>
          </a:p>
          <a:p>
            <a:pPr lvl="0">
              <a:spcBef>
                <a:spcPts val="0"/>
              </a:spcBef>
              <a:buNone/>
            </a:pPr>
            <a:r>
              <a:rPr lang="en"/>
              <a:t>What are the key objectives of this sub business case, what are we trying to achieve?</a:t>
            </a:r>
          </a:p>
          <a:p>
            <a:pPr lvl="0">
              <a:spcBef>
                <a:spcPts val="0"/>
              </a:spcBef>
              <a:buNone/>
            </a:pPr>
            <a:r>
              <a:t/>
            </a:r>
            <a:endParaRPr/>
          </a:p>
          <a:p>
            <a:pPr lvl="0">
              <a:spcBef>
                <a:spcPts val="0"/>
              </a:spcBef>
              <a:buNone/>
            </a:pPr>
            <a:r>
              <a:rPr b="1" lang="en"/>
              <a:t>Business Outcomes / Success Metrics:</a:t>
            </a:r>
          </a:p>
          <a:p>
            <a:pPr lvl="0">
              <a:spcBef>
                <a:spcPts val="0"/>
              </a:spcBef>
              <a:buNone/>
            </a:pPr>
            <a:r>
              <a:rPr lang="en"/>
              <a:t>How will we measure the success of the sub business case? What metrics can we use?</a:t>
            </a:r>
          </a:p>
          <a:p>
            <a:pPr lvl="0">
              <a:spcBef>
                <a:spcPts val="0"/>
              </a:spcBef>
              <a:buNone/>
            </a:pPr>
            <a:r>
              <a:t/>
            </a:r>
            <a:endParaRPr/>
          </a:p>
          <a:p>
            <a:pPr lvl="0">
              <a:spcBef>
                <a:spcPts val="0"/>
              </a:spcBef>
              <a:buNone/>
            </a:pPr>
            <a:r>
              <a:rPr b="1" lang="en"/>
              <a:t>Strategy Alignment:</a:t>
            </a:r>
          </a:p>
          <a:p>
            <a:pPr lvl="0">
              <a:spcBef>
                <a:spcPts val="0"/>
              </a:spcBef>
              <a:buNone/>
            </a:pPr>
            <a:r>
              <a:rPr lang="en"/>
              <a:t>Does this sub business case align directly or indirectly to an organisational strategy? Point out if this sub business case is a component of the larger business case if there is no obvious link to an organisational strategy. E.g. the organizational strategy of the overall business case might be to “Increase revenue in European markets”. The sub business case of infrastructure cost reduction does not make sense,  but an overall business case might highlight that expanding datacentres into EU would need a reduction in infrastructure costs to make viable.</a:t>
            </a:r>
          </a:p>
          <a:p>
            <a:pPr lvl="0">
              <a:spcBef>
                <a:spcPts val="0"/>
              </a:spcBef>
              <a:buNone/>
            </a:pPr>
            <a:r>
              <a:t/>
            </a:r>
            <a:endParaRPr/>
          </a:p>
          <a:p>
            <a:pPr lvl="0">
              <a:spcBef>
                <a:spcPts val="0"/>
              </a:spcBef>
              <a:buNone/>
            </a:pPr>
            <a:r>
              <a:rPr b="1" lang="en"/>
              <a:t>Business Capabilities:</a:t>
            </a:r>
          </a:p>
          <a:p>
            <a:pPr lvl="0">
              <a:spcBef>
                <a:spcPts val="0"/>
              </a:spcBef>
              <a:buNone/>
            </a:pPr>
            <a:r>
              <a:rPr lang="en"/>
              <a:t>Related to the sub business case only.</a:t>
            </a:r>
          </a:p>
          <a:p>
            <a:pPr lvl="0">
              <a:spcBef>
                <a:spcPts val="0"/>
              </a:spcBef>
              <a:buNone/>
            </a:pPr>
            <a:r>
              <a:t/>
            </a:r>
            <a:endParaRPr/>
          </a:p>
          <a:p>
            <a:pPr lvl="0">
              <a:spcBef>
                <a:spcPts val="0"/>
              </a:spcBef>
              <a:buNone/>
            </a:pPr>
            <a:r>
              <a:rPr b="1" lang="en"/>
              <a:t>Timeline &amp; Deliverable Factors:</a:t>
            </a:r>
          </a:p>
          <a:p>
            <a:pPr lvl="0">
              <a:spcBef>
                <a:spcPts val="0"/>
              </a:spcBef>
              <a:buNone/>
            </a:pPr>
            <a:r>
              <a:rPr lang="en"/>
              <a:t>What is the timeline for delivering the capability defined by this business case? </a:t>
            </a:r>
          </a:p>
          <a:p>
            <a:pPr lvl="0">
              <a:spcBef>
                <a:spcPts val="0"/>
              </a:spcBef>
              <a:buNone/>
            </a:pPr>
            <a:r>
              <a:rPr lang="en"/>
              <a:t>What project is going to deliver this?</a:t>
            </a:r>
          </a:p>
          <a:p>
            <a:pPr lvl="0">
              <a:spcBef>
                <a:spcPts val="0"/>
              </a:spcBef>
              <a:buNone/>
            </a:pPr>
            <a:r>
              <a:rPr lang="en"/>
              <a:t>What are the project dependencies?</a:t>
            </a:r>
          </a:p>
          <a:p>
            <a:pPr lvl="0">
              <a:spcBef>
                <a:spcPts val="0"/>
              </a:spcBef>
              <a:buNone/>
            </a:pPr>
            <a:r>
              <a:t/>
            </a:r>
            <a:endParaRPr/>
          </a:p>
          <a:p>
            <a:pPr lvl="0">
              <a:spcBef>
                <a:spcPts val="0"/>
              </a:spcBef>
              <a:buNone/>
            </a:pPr>
            <a:r>
              <a:rPr b="1" lang="en"/>
              <a:t>Financial Factors:</a:t>
            </a:r>
          </a:p>
          <a:p>
            <a:pPr lvl="0">
              <a:spcBef>
                <a:spcPts val="0"/>
              </a:spcBef>
              <a:buNone/>
            </a:pPr>
            <a:r>
              <a:rPr lang="en"/>
              <a:t>The financial factors for a sub business case should only take into account the individual attributes rather than attempting to work out the overall business case. Keep in mind that the costs calculated for this business case need to be factored into the overall business case to work out a total ROI and a total cost of ownership</a:t>
            </a:r>
          </a:p>
          <a:p>
            <a:pPr lvl="0">
              <a:spcBef>
                <a:spcPts val="0"/>
              </a:spcBef>
              <a:buNone/>
            </a:pPr>
            <a:r>
              <a:rPr lang="en"/>
              <a:t>In particular we need to work out </a:t>
            </a:r>
          </a:p>
          <a:p>
            <a:pPr indent="-228600" lvl="0" marL="457200" rtl="0">
              <a:spcBef>
                <a:spcPts val="0"/>
              </a:spcBef>
              <a:buChar char="-"/>
            </a:pPr>
            <a:r>
              <a:rPr lang="en"/>
              <a:t>Total cost of current solution</a:t>
            </a:r>
          </a:p>
          <a:p>
            <a:pPr indent="-228600" lvl="1" marL="914400" rtl="0">
              <a:spcBef>
                <a:spcPts val="0"/>
              </a:spcBef>
              <a:buChar char="-"/>
            </a:pPr>
            <a:r>
              <a:rPr lang="en"/>
              <a:t>Capex costs over 1 year &amp; 3 years</a:t>
            </a:r>
          </a:p>
          <a:p>
            <a:pPr indent="-228600" lvl="1" marL="914400" rtl="0">
              <a:spcBef>
                <a:spcPts val="0"/>
              </a:spcBef>
              <a:buChar char="-"/>
            </a:pPr>
            <a:r>
              <a:rPr lang="en"/>
              <a:t>Opex costs  over 1 year and 3 years</a:t>
            </a:r>
          </a:p>
          <a:p>
            <a:pPr indent="-228600" lvl="0" marL="457200" rtl="0">
              <a:spcBef>
                <a:spcPts val="0"/>
              </a:spcBef>
              <a:buChar char="-"/>
            </a:pPr>
            <a:r>
              <a:rPr lang="en"/>
              <a:t>Total cost of implementation</a:t>
            </a:r>
          </a:p>
          <a:p>
            <a:pPr indent="-228600" lvl="1" marL="914400" rtl="0">
              <a:spcBef>
                <a:spcPts val="0"/>
              </a:spcBef>
              <a:buChar char="-"/>
            </a:pPr>
            <a:r>
              <a:rPr lang="en"/>
              <a:t>Total capex and opex costs for implementation</a:t>
            </a:r>
          </a:p>
          <a:p>
            <a:pPr indent="-228600" lvl="0" marL="457200" rtl="0">
              <a:spcBef>
                <a:spcPts val="0"/>
              </a:spcBef>
              <a:buChar char="-"/>
            </a:pPr>
            <a:r>
              <a:rPr lang="en"/>
              <a:t>Total cost of future solution</a:t>
            </a:r>
          </a:p>
          <a:p>
            <a:pPr indent="-228600" lvl="1" marL="914400" rtl="0">
              <a:spcBef>
                <a:spcPts val="0"/>
              </a:spcBef>
              <a:buClr>
                <a:schemeClr val="dk1"/>
              </a:buClr>
              <a:buChar char="-"/>
            </a:pPr>
            <a:r>
              <a:rPr lang="en">
                <a:solidFill>
                  <a:schemeClr val="dk1"/>
                </a:solidFill>
              </a:rPr>
              <a:t>Capex costs over 1 year &amp; 3 years</a:t>
            </a:r>
          </a:p>
          <a:p>
            <a:pPr indent="-228600" lvl="1" marL="914400" rtl="0">
              <a:spcBef>
                <a:spcPts val="0"/>
              </a:spcBef>
              <a:buClr>
                <a:schemeClr val="dk1"/>
              </a:buClr>
              <a:buChar char="-"/>
            </a:pPr>
            <a:r>
              <a:rPr lang="en">
                <a:solidFill>
                  <a:schemeClr val="dk1"/>
                </a:solidFill>
              </a:rPr>
              <a:t>Opex costs  over 1 year and 3 years</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0" y="694170"/>
            <a:ext cx="0" cy="15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6360" y="4342533"/>
            <a:ext cx="5485200" cy="4114500"/>
          </a:xfrm>
          <a:prstGeom prst="rect">
            <a:avLst/>
          </a:prstGeom>
          <a:noFill/>
          <a:ln>
            <a:noFill/>
          </a:ln>
        </p:spPr>
        <p:txBody>
          <a:bodyPr anchorCtr="0" anchor="ctr" bIns="81475" lIns="81475" rIns="81475" tIns="81475">
            <a:noAutofit/>
          </a:bodyPr>
          <a:lstStyle/>
          <a:p>
            <a:pPr lvl="0" marR="0" rtl="0" algn="l">
              <a:lnSpc>
                <a:spcPct val="100000"/>
              </a:lnSpc>
              <a:spcBef>
                <a:spcPts val="0"/>
              </a:spcBef>
              <a:spcAft>
                <a:spcPts val="0"/>
              </a:spcAft>
              <a:buNone/>
            </a:pPr>
            <a:r>
              <a:rPr lang="en" sz="1200"/>
              <a:t>Highlight the areas where the sub business case maps to the business objectives. This slide will then be rolled up into the overall business case showing where each of the sub business cases will positively impact on the objectives of the organisation.</a:t>
            </a:r>
          </a:p>
        </p:txBody>
      </p:sp>
      <p:sp>
        <p:nvSpPr>
          <p:cNvPr id="150" name="Shape 150"/>
          <p:cNvSpPr txBox="1"/>
          <p:nvPr>
            <p:ph idx="12" type="sldNum"/>
          </p:nvPr>
        </p:nvSpPr>
        <p:spPr>
          <a:xfrm>
            <a:off x="3881437" y="8686510"/>
            <a:ext cx="2976599" cy="457500"/>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0" y="694170"/>
            <a:ext cx="0" cy="1363"/>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6360" y="4342533"/>
            <a:ext cx="5485235" cy="4114636"/>
          </a:xfrm>
          <a:prstGeom prst="rect">
            <a:avLst/>
          </a:prstGeom>
          <a:noFill/>
          <a:ln>
            <a:noFill/>
          </a:ln>
        </p:spPr>
        <p:txBody>
          <a:bodyPr anchorCtr="0" anchor="ctr" bIns="81475" lIns="81475" rIns="81475" tIns="81475">
            <a:noAutofit/>
          </a:bodyPr>
          <a:lstStyle/>
          <a:p>
            <a:pPr lvl="0" rtl="0">
              <a:spcBef>
                <a:spcPts val="0"/>
              </a:spcBef>
              <a:buClr>
                <a:schemeClr val="dk1"/>
              </a:buClr>
              <a:buSzPct val="110000"/>
              <a:buFont typeface="Arial"/>
              <a:buNone/>
            </a:pPr>
            <a:r>
              <a:rPr lang="en" sz="1000">
                <a:latin typeface="Overpass"/>
                <a:ea typeface="Overpass"/>
                <a:cs typeface="Overpass"/>
                <a:sym typeface="Overpass"/>
              </a:rPr>
              <a:t>Highlight the scope and deliverables of this sub business case only.</a:t>
            </a:r>
          </a:p>
        </p:txBody>
      </p:sp>
      <p:sp>
        <p:nvSpPr>
          <p:cNvPr id="178" name="Shape 178"/>
          <p:cNvSpPr txBox="1"/>
          <p:nvPr>
            <p:ph idx="12" type="sldNum"/>
          </p:nvPr>
        </p:nvSpPr>
        <p:spPr>
          <a:xfrm>
            <a:off x="3881437" y="8686510"/>
            <a:ext cx="2976617" cy="457363"/>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slide outlines a set of solution components that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0" y="694170"/>
            <a:ext cx="0" cy="1363"/>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6360" y="4342533"/>
            <a:ext cx="5485235" cy="4114636"/>
          </a:xfrm>
          <a:prstGeom prst="rect">
            <a:avLst/>
          </a:prstGeom>
          <a:noFill/>
          <a:ln>
            <a:noFill/>
          </a:ln>
        </p:spPr>
        <p:txBody>
          <a:bodyPr anchorCtr="0" anchor="ctr" bIns="81475" lIns="81475" rIns="81475" tIns="81475">
            <a:noAutofit/>
          </a:bodyPr>
          <a:lstStyle/>
          <a:p>
            <a:pPr lvl="0" rtl="0">
              <a:spcBef>
                <a:spcPts val="0"/>
              </a:spcBef>
              <a:buNone/>
            </a:pPr>
            <a:r>
              <a:rPr lang="en" sz="1200"/>
              <a:t>What are the project timescales of this sub business case?</a:t>
            </a:r>
          </a:p>
        </p:txBody>
      </p:sp>
      <p:sp>
        <p:nvSpPr>
          <p:cNvPr id="214" name="Shape 214"/>
          <p:cNvSpPr txBox="1"/>
          <p:nvPr>
            <p:ph idx="12" type="sldNum"/>
          </p:nvPr>
        </p:nvSpPr>
        <p:spPr>
          <a:xfrm>
            <a:off x="3881437" y="8686510"/>
            <a:ext cx="2976617" cy="457363"/>
          </a:xfrm>
          <a:prstGeom prst="rect">
            <a:avLst/>
          </a:prstGeom>
          <a:noFill/>
          <a:ln>
            <a:noFill/>
          </a:ln>
        </p:spPr>
        <p:txBody>
          <a:bodyPr anchorCtr="0" anchor="ctr" bIns="81475" lIns="81475" rIns="81475" tIns="81475">
            <a:noAutofit/>
          </a:bodyPr>
          <a:lstStyle/>
          <a:p>
            <a:pPr lvl="0" rtl="0">
              <a:spcBef>
                <a:spcPts val="0"/>
              </a:spcBef>
              <a:buNone/>
            </a:pPr>
            <a:r>
              <a:rPr lang="en" sz="1200"/>
              <a:t>&lt;number&gt;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0" type="dt"/>
          </p:nvPr>
        </p:nvSpPr>
        <p:spPr>
          <a:xfrm>
            <a:off x="0" y="0"/>
            <a:ext cx="2999699" cy="2250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8" name="Shape 58"/>
          <p:cNvSpPr txBox="1"/>
          <p:nvPr>
            <p:ph idx="11" type="ftr"/>
          </p:nvPr>
        </p:nvSpPr>
        <p:spPr>
          <a:xfrm>
            <a:off x="0" y="0"/>
            <a:ext cx="2999699" cy="22500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9" name="Shape 59"/>
          <p:cNvSpPr txBox="1"/>
          <p:nvPr>
            <p:ph idx="12" type="sldNum"/>
          </p:nvPr>
        </p:nvSpPr>
        <p:spPr>
          <a:xfrm>
            <a:off x="0" y="0"/>
            <a:ext cx="2999699" cy="2250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fld id="{00000000-1234-1234-1234-123412341234}" type="slidenum">
              <a:rPr b="0" i="0" lang="en"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0" name="Shape 60"/>
        <p:cNvGrpSpPr/>
        <p:nvPr/>
      </p:nvGrpSpPr>
      <p:grpSpPr>
        <a:xfrm>
          <a:off x="0" y="0"/>
          <a:ext cx="0" cy="0"/>
          <a:chOff x="0" y="0"/>
          <a:chExt cx="0" cy="0"/>
        </a:xfrm>
      </p:grpSpPr>
      <p:sp>
        <p:nvSpPr>
          <p:cNvPr id="61" name="Shape 61"/>
          <p:cNvSpPr txBox="1"/>
          <p:nvPr>
            <p:ph idx="1" type="subTitle"/>
          </p:nvPr>
        </p:nvSpPr>
        <p:spPr>
          <a:xfrm>
            <a:off x="1371516" y="2914468"/>
            <a:ext cx="6400500" cy="1314300"/>
          </a:xfrm>
          <a:prstGeom prst="rect">
            <a:avLst/>
          </a:prstGeom>
          <a:noFill/>
          <a:ln>
            <a:noFill/>
          </a:ln>
        </p:spPr>
        <p:txBody>
          <a:bodyPr anchorCtr="1" anchor="t" bIns="91425" lIns="91425" rIns="91425" tIns="91425"/>
          <a:lstStyle>
            <a:lvl1pPr indent="0" lvl="0" marL="0" marR="0" rtl="0" algn="ctr">
              <a:lnSpc>
                <a:spcPct val="100000"/>
              </a:lnSpc>
              <a:spcBef>
                <a:spcPts val="6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6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5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Font typeface="Arial"/>
              <a:buNone/>
              <a:defRPr b="0" i="0" sz="1400" u="none" cap="none" strike="noStrike">
                <a:solidFill>
                  <a:srgbClr val="000000"/>
                </a:solidFill>
                <a:latin typeface="Arial"/>
                <a:ea typeface="Arial"/>
                <a:cs typeface="Arial"/>
                <a:sym typeface="Arial"/>
              </a:defRPr>
            </a:lvl9pPr>
          </a:lstStyle>
          <a:p/>
        </p:txBody>
      </p:sp>
      <p:sp>
        <p:nvSpPr>
          <p:cNvPr id="62" name="Shape 62"/>
          <p:cNvSpPr txBox="1"/>
          <p:nvPr>
            <p:ph idx="10" type="dt"/>
          </p:nvPr>
        </p:nvSpPr>
        <p:spPr>
          <a:xfrm>
            <a:off x="1371516" y="2914468"/>
            <a:ext cx="6400500" cy="1314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63" name="Shape 63"/>
          <p:cNvSpPr txBox="1"/>
          <p:nvPr/>
        </p:nvSpPr>
        <p:spPr>
          <a:xfrm>
            <a:off x="2530375" y="2055800"/>
            <a:ext cx="5557500" cy="1359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&lt;Project Name&gt;</a:t>
            </a:r>
          </a:p>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Business Case</a:t>
            </a:r>
          </a:p>
          <a:p>
            <a:pPr lvl="0" rtl="0">
              <a:spcBef>
                <a:spcPts val="0"/>
              </a:spcBef>
              <a:buClr>
                <a:schemeClr val="dk1"/>
              </a:buClr>
              <a:buSzPct val="25000"/>
              <a:buFont typeface="Arial"/>
              <a:buNone/>
            </a:pPr>
            <a:r>
              <a:rPr b="1" lang="en" sz="2400">
                <a:solidFill>
                  <a:srgbClr val="FFFFFF"/>
                </a:solidFill>
                <a:latin typeface="Proxima Nova"/>
                <a:ea typeface="Proxima Nova"/>
                <a:cs typeface="Proxima Nova"/>
                <a:sym typeface="Proxima Nova"/>
              </a:rPr>
              <a:t>&lt;Team Names&gt;</a:t>
            </a:r>
          </a:p>
          <a:p>
            <a:pPr lvl="0" rtl="0">
              <a:spcBef>
                <a:spcPts val="0"/>
              </a:spcBef>
              <a:buClr>
                <a:schemeClr val="dk1"/>
              </a:buClr>
              <a:buFont typeface="Arial"/>
              <a:buNone/>
            </a:pPr>
            <a:r>
              <a:t/>
            </a:r>
            <a:endParaRPr b="1" sz="24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Font typeface="Arial"/>
              <a:buNone/>
            </a:pPr>
            <a:r>
              <a:t/>
            </a:r>
            <a:endParaRPr i="1">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&lt;Insert Date&gt;</a:t>
            </a: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Template Version 1.1</a:t>
            </a:r>
          </a:p>
          <a:p>
            <a:pPr indent="0" lvl="0" marL="0" marR="0" rtl="0" algn="l">
              <a:lnSpc>
                <a:spcPct val="100000"/>
              </a:lnSpc>
              <a:spcBef>
                <a:spcPts val="0"/>
              </a:spcBef>
              <a:spcAft>
                <a:spcPts val="0"/>
              </a:spcAft>
              <a:buClr>
                <a:schemeClr val="dk1"/>
              </a:buClr>
              <a:buSzPct val="25000"/>
              <a:buFont typeface="Arial"/>
              <a:buNone/>
            </a:pPr>
            <a:r>
              <a:rPr i="1" lang="en" sz="1000">
                <a:solidFill>
                  <a:srgbClr val="FFFFFF"/>
                </a:solidFill>
                <a:latin typeface="Proxima Nova"/>
                <a:ea typeface="Proxima Nova"/>
                <a:cs typeface="Proxima Nova"/>
                <a:sym typeface="Proxima Nova"/>
              </a:rPr>
              <a:t>Last updated: 19 Jul 2016</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blipFill rotWithShape="1">
          <a:blip r:embed="rId2">
            <a:alphaModFix/>
          </a:blip>
          <a:stretch>
            <a:fillRect b="0" l="0" r="0" t="0"/>
          </a:stretch>
        </a:blipFill>
      </p:bgPr>
    </p:bg>
    <p:spTree>
      <p:nvGrpSpPr>
        <p:cNvPr id="68" name="Shape 68"/>
        <p:cNvGrpSpPr/>
        <p:nvPr/>
      </p:nvGrpSpPr>
      <p:grpSpPr>
        <a:xfrm>
          <a:off x="0" y="0"/>
          <a:ext cx="0" cy="0"/>
          <a:chOff x="0" y="0"/>
          <a:chExt cx="0" cy="0"/>
        </a:xfrm>
      </p:grpSpPr>
      <p:sp>
        <p:nvSpPr>
          <p:cNvPr id="69" name="Shape 69"/>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0" name="Shape 70"/>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blue">
    <p:spTree>
      <p:nvGrpSpPr>
        <p:cNvPr id="71" name="Shape 71"/>
        <p:cNvGrpSpPr/>
        <p:nvPr/>
      </p:nvGrpSpPr>
      <p:grpSpPr>
        <a:xfrm>
          <a:off x="0" y="0"/>
          <a:ext cx="0" cy="0"/>
          <a:chOff x="0" y="0"/>
          <a:chExt cx="0" cy="0"/>
        </a:xfrm>
      </p:grpSpPr>
      <p:sp>
        <p:nvSpPr>
          <p:cNvPr id="72" name="Shape 72"/>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b="1"/>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3" name="Shape 73"/>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structure">
    <p:bg>
      <p:bgPr>
        <a:blipFill rotWithShape="1">
          <a:blip r:embed="rId2">
            <a:alphaModFix/>
          </a:blip>
          <a:stretch>
            <a:fillRect b="0" l="0" r="0" t="0"/>
          </a:stretch>
        </a:blipFill>
      </p:bgPr>
    </p:bg>
    <p:spTree>
      <p:nvGrpSpPr>
        <p:cNvPr id="74" name="Shape 74"/>
        <p:cNvGrpSpPr/>
        <p:nvPr/>
      </p:nvGrpSpPr>
      <p:grpSpPr>
        <a:xfrm>
          <a:off x="0" y="0"/>
          <a:ext cx="0" cy="0"/>
          <a:chOff x="0" y="0"/>
          <a:chExt cx="0" cy="0"/>
        </a:xfrm>
      </p:grpSpPr>
      <p:sp>
        <p:nvSpPr>
          <p:cNvPr id="75" name="Shape 75"/>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6" name="Shape 76"/>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nature">
    <p:bg>
      <p:bgPr>
        <a:blipFill rotWithShape="1">
          <a:blip r:embed="rId2">
            <a:alphaModFix/>
          </a:blip>
          <a:stretch>
            <a:fillRect b="0" l="0" r="0" t="0"/>
          </a:stretch>
        </a:blipFill>
      </p:bgPr>
    </p:bg>
    <p:spTree>
      <p:nvGrpSpPr>
        <p:cNvPr id="77" name="Shape 77"/>
        <p:cNvGrpSpPr/>
        <p:nvPr/>
      </p:nvGrpSpPr>
      <p:grpSpPr>
        <a:xfrm>
          <a:off x="0" y="0"/>
          <a:ext cx="0" cy="0"/>
          <a:chOff x="0" y="0"/>
          <a:chExt cx="0" cy="0"/>
        </a:xfrm>
      </p:grpSpPr>
      <p:sp>
        <p:nvSpPr>
          <p:cNvPr id="78" name="Shape 78"/>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79" name="Shape 7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p:bg>
      <p:bgPr>
        <a:blipFill rotWithShape="1">
          <a:blip r:embed="rId2">
            <a:alphaModFix/>
          </a:blip>
          <a:stretch>
            <a:fillRect b="0" l="0" r="0" t="0"/>
          </a:stretch>
        </a:blipFill>
      </p:bgPr>
    </p:bg>
    <p:spTree>
      <p:nvGrpSpPr>
        <p:cNvPr id="80" name="Shape 80"/>
        <p:cNvGrpSpPr/>
        <p:nvPr/>
      </p:nvGrpSpPr>
      <p:grpSpPr>
        <a:xfrm>
          <a:off x="0" y="0"/>
          <a:ext cx="0" cy="0"/>
          <a:chOff x="0" y="0"/>
          <a:chExt cx="0" cy="0"/>
        </a:xfrm>
      </p:grpSpPr>
      <p:sp>
        <p:nvSpPr>
          <p:cNvPr id="81" name="Shape 81"/>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2" name="Shape 82"/>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structure">
    <p:bg>
      <p:bgPr>
        <a:blipFill rotWithShape="1">
          <a:blip r:embed="rId2">
            <a:alphaModFix/>
          </a:blip>
          <a:stretch>
            <a:fillRect b="0" l="0" r="0" t="0"/>
          </a:stretch>
        </a:blipFill>
      </p:bgPr>
    </p:bg>
    <p:spTree>
      <p:nvGrpSpPr>
        <p:cNvPr id="83" name="Shape 83"/>
        <p:cNvGrpSpPr/>
        <p:nvPr/>
      </p:nvGrpSpPr>
      <p:grpSpPr>
        <a:xfrm>
          <a:off x="0" y="0"/>
          <a:ext cx="0" cy="0"/>
          <a:chOff x="0" y="0"/>
          <a:chExt cx="0" cy="0"/>
        </a:xfrm>
      </p:grpSpPr>
      <p:sp>
        <p:nvSpPr>
          <p:cNvPr id="84" name="Shape 84"/>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5" name="Shape 85"/>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nature">
    <p:bg>
      <p:bgPr>
        <a:blipFill rotWithShape="1">
          <a:blip r:embed="rId2">
            <a:alphaModFix/>
          </a:blip>
          <a:stretch>
            <a:fillRect b="0" l="0" r="0" t="0"/>
          </a:stretch>
        </a:blipFill>
      </p:bgPr>
    </p:bg>
    <p:spTree>
      <p:nvGrpSpPr>
        <p:cNvPr id="86" name="Shape 86"/>
        <p:cNvGrpSpPr/>
        <p:nvPr/>
      </p:nvGrpSpPr>
      <p:grpSpPr>
        <a:xfrm>
          <a:off x="0" y="0"/>
          <a:ext cx="0" cy="0"/>
          <a:chOff x="0" y="0"/>
          <a:chExt cx="0" cy="0"/>
        </a:xfrm>
      </p:grpSpPr>
      <p:sp>
        <p:nvSpPr>
          <p:cNvPr id="87" name="Shape 87"/>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spcBef>
                <a:spcPts val="0"/>
              </a:spcBef>
              <a:buFont typeface="Proxima Nova"/>
              <a:buNone/>
              <a:defRPr/>
            </a:lvl1pPr>
            <a:lvl2pPr lvl="1" rtl="0">
              <a:spcBef>
                <a:spcPts val="0"/>
              </a:spcBef>
              <a:buFont typeface="Proxima Nova"/>
              <a:buNone/>
              <a:defRPr/>
            </a:lvl2pPr>
            <a:lvl3pPr lvl="2" rtl="0">
              <a:spcBef>
                <a:spcPts val="0"/>
              </a:spcBef>
              <a:buFont typeface="Proxima Nova"/>
              <a:buNone/>
              <a:defRPr/>
            </a:lvl3pPr>
            <a:lvl4pPr lvl="3" rtl="0">
              <a:spcBef>
                <a:spcPts val="0"/>
              </a:spcBef>
              <a:buFont typeface="Proxima Nova"/>
              <a:buNone/>
              <a:defRPr/>
            </a:lvl4pPr>
            <a:lvl5pPr lvl="4" rtl="0">
              <a:spcBef>
                <a:spcPts val="0"/>
              </a:spcBef>
              <a:buFont typeface="Proxima Nova"/>
              <a:buNone/>
              <a:defRPr/>
            </a:lvl5pPr>
            <a:lvl6pPr lvl="5" rtl="0">
              <a:spcBef>
                <a:spcPts val="0"/>
              </a:spcBef>
              <a:buFont typeface="Proxima Nova"/>
              <a:buNone/>
              <a:defRPr/>
            </a:lvl6pPr>
            <a:lvl7pPr lvl="6" rtl="0">
              <a:spcBef>
                <a:spcPts val="0"/>
              </a:spcBef>
              <a:buFont typeface="Proxima Nova"/>
              <a:buNone/>
              <a:defRPr/>
            </a:lvl7pPr>
            <a:lvl8pPr lvl="7" rtl="0">
              <a:spcBef>
                <a:spcPts val="0"/>
              </a:spcBef>
              <a:buFont typeface="Proxima Nova"/>
              <a:buNone/>
              <a:defRPr/>
            </a:lvl8pPr>
            <a:lvl9pPr lvl="8" rtl="0">
              <a:spcBef>
                <a:spcPts val="0"/>
              </a:spcBef>
              <a:buFont typeface="Proxima Nova"/>
              <a:buNone/>
              <a:defRPr/>
            </a:lvl9pPr>
          </a:lstStyle>
          <a:p/>
        </p:txBody>
      </p:sp>
      <p:sp>
        <p:nvSpPr>
          <p:cNvPr id="88" name="Shape 8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5" name="Shape 95"/>
        <p:cNvGrpSpPr/>
        <p:nvPr/>
      </p:nvGrpSpPr>
      <p:grpSpPr>
        <a:xfrm>
          <a:off x="0" y="0"/>
          <a:ext cx="0" cy="0"/>
          <a:chOff x="0" y="0"/>
          <a:chExt cx="0" cy="0"/>
        </a:xfrm>
      </p:grpSpPr>
      <p:sp>
        <p:nvSpPr>
          <p:cNvPr id="96" name="Shape 96"/>
          <p:cNvSpPr txBox="1"/>
          <p:nvPr>
            <p:ph type="title"/>
          </p:nvPr>
        </p:nvSpPr>
        <p:spPr>
          <a:xfrm>
            <a:off x="685800" y="0"/>
            <a:ext cx="7772400" cy="1063200"/>
          </a:xfrm>
          <a:prstGeom prst="rect">
            <a:avLst/>
          </a:prstGeom>
          <a:noFill/>
          <a:ln>
            <a:noFill/>
          </a:ln>
        </p:spPr>
        <p:txBody>
          <a:bodyPr anchorCtr="0" anchor="b" bIns="91425" lIns="91425" rIns="91425" tIns="91425"/>
          <a:lstStyle>
            <a:lvl1pPr lvl="0" rtl="0" algn="l">
              <a:spcBef>
                <a:spcPts val="0"/>
              </a:spcBef>
              <a:spcAft>
                <a:spcPts val="0"/>
              </a:spcAft>
              <a:buFont typeface="Proxima Nova"/>
              <a:defRPr>
                <a:latin typeface="Proxima Nova"/>
                <a:ea typeface="Proxima Nova"/>
                <a:cs typeface="Proxima Nova"/>
                <a:sym typeface="Proxima Nova"/>
              </a:defRPr>
            </a:lvl1pPr>
            <a:lvl2pPr lvl="1" rtl="0" algn="l">
              <a:spcBef>
                <a:spcPts val="0"/>
              </a:spcBef>
              <a:spcAft>
                <a:spcPts val="0"/>
              </a:spcAft>
              <a:buFont typeface="Proxima Nova"/>
              <a:defRPr>
                <a:latin typeface="Proxima Nova"/>
                <a:ea typeface="Proxima Nova"/>
                <a:cs typeface="Proxima Nova"/>
                <a:sym typeface="Proxima Nova"/>
              </a:defRPr>
            </a:lvl2pPr>
            <a:lvl3pPr lvl="2" rtl="0" algn="l">
              <a:spcBef>
                <a:spcPts val="0"/>
              </a:spcBef>
              <a:spcAft>
                <a:spcPts val="0"/>
              </a:spcAft>
              <a:buFont typeface="Proxima Nova"/>
              <a:defRPr>
                <a:latin typeface="Proxima Nova"/>
                <a:ea typeface="Proxima Nova"/>
                <a:cs typeface="Proxima Nova"/>
                <a:sym typeface="Proxima Nova"/>
              </a:defRPr>
            </a:lvl3pPr>
            <a:lvl4pPr lvl="3" rtl="0" algn="l">
              <a:spcBef>
                <a:spcPts val="0"/>
              </a:spcBef>
              <a:spcAft>
                <a:spcPts val="0"/>
              </a:spcAft>
              <a:buFont typeface="Proxima Nova"/>
              <a:defRPr>
                <a:latin typeface="Proxima Nova"/>
                <a:ea typeface="Proxima Nova"/>
                <a:cs typeface="Proxima Nova"/>
                <a:sym typeface="Proxima Nova"/>
              </a:defRPr>
            </a:lvl4pPr>
            <a:lvl5pPr lvl="4" rtl="0" algn="l">
              <a:spcBef>
                <a:spcPts val="0"/>
              </a:spcBef>
              <a:spcAft>
                <a:spcPts val="0"/>
              </a:spcAft>
              <a:buFont typeface="Proxima Nova"/>
              <a:defRPr>
                <a:latin typeface="Proxima Nova"/>
                <a:ea typeface="Proxima Nova"/>
                <a:cs typeface="Proxima Nova"/>
                <a:sym typeface="Proxima Nova"/>
              </a:defRPr>
            </a:lvl5pPr>
            <a:lvl6pPr lvl="5" marL="457200" rtl="0" algn="l">
              <a:spcBef>
                <a:spcPts val="0"/>
              </a:spcBef>
              <a:spcAft>
                <a:spcPts val="0"/>
              </a:spcAft>
              <a:buFont typeface="Proxima Nova"/>
              <a:defRPr>
                <a:latin typeface="Proxima Nova"/>
                <a:ea typeface="Proxima Nova"/>
                <a:cs typeface="Proxima Nova"/>
                <a:sym typeface="Proxima Nova"/>
              </a:defRPr>
            </a:lvl6pPr>
            <a:lvl7pPr lvl="6" marL="914400" rtl="0" algn="l">
              <a:spcBef>
                <a:spcPts val="0"/>
              </a:spcBef>
              <a:spcAft>
                <a:spcPts val="0"/>
              </a:spcAft>
              <a:buFont typeface="Proxima Nova"/>
              <a:defRPr>
                <a:latin typeface="Proxima Nova"/>
                <a:ea typeface="Proxima Nova"/>
                <a:cs typeface="Proxima Nova"/>
                <a:sym typeface="Proxima Nova"/>
              </a:defRPr>
            </a:lvl7pPr>
            <a:lvl8pPr lvl="7" marL="1371600" rtl="0" algn="l">
              <a:spcBef>
                <a:spcPts val="0"/>
              </a:spcBef>
              <a:spcAft>
                <a:spcPts val="0"/>
              </a:spcAft>
              <a:buFont typeface="Proxima Nova"/>
              <a:defRPr>
                <a:latin typeface="Proxima Nova"/>
                <a:ea typeface="Proxima Nova"/>
                <a:cs typeface="Proxima Nova"/>
                <a:sym typeface="Proxima Nova"/>
              </a:defRPr>
            </a:lvl8pPr>
            <a:lvl9pPr lvl="8" marL="1828800" rtl="0" algn="l">
              <a:spcBef>
                <a:spcPts val="0"/>
              </a:spcBef>
              <a:spcAft>
                <a:spcPts val="0"/>
              </a:spcAft>
              <a:buFont typeface="Proxima Nova"/>
              <a:defRPr>
                <a:latin typeface="Proxima Nova"/>
                <a:ea typeface="Proxima Nova"/>
                <a:cs typeface="Proxima Nova"/>
                <a:sym typeface="Proxima Nova"/>
              </a:defRPr>
            </a:lvl9pPr>
          </a:lstStyle>
          <a:p/>
        </p:txBody>
      </p:sp>
      <p:sp>
        <p:nvSpPr>
          <p:cNvPr id="97" name="Shape 97"/>
          <p:cNvSpPr txBox="1"/>
          <p:nvPr>
            <p:ph idx="1" type="body"/>
          </p:nvPr>
        </p:nvSpPr>
        <p:spPr>
          <a:xfrm>
            <a:off x="685800" y="1543050"/>
            <a:ext cx="7772400" cy="2743200"/>
          </a:xfrm>
          <a:prstGeom prst="rect">
            <a:avLst/>
          </a:prstGeom>
          <a:noFill/>
          <a:ln>
            <a:noFill/>
          </a:ln>
        </p:spPr>
        <p:txBody>
          <a:bodyPr anchorCtr="0" anchor="t" bIns="91425" lIns="91425" rIns="91425" tIns="91425"/>
          <a:lstStyle>
            <a:lvl1pPr indent="-342900" lvl="0" marL="342900" rtl="0" algn="l">
              <a:spcBef>
                <a:spcPts val="0"/>
              </a:spcBef>
              <a:spcAft>
                <a:spcPts val="725"/>
              </a:spcAft>
              <a:buFont typeface="Proxima Nova"/>
              <a:defRPr>
                <a:latin typeface="Proxima Nova"/>
                <a:ea typeface="Proxima Nova"/>
                <a:cs typeface="Proxima Nova"/>
                <a:sym typeface="Proxima Nova"/>
              </a:defRPr>
            </a:lvl1pPr>
            <a:lvl2pPr indent="-285750" lvl="1" marL="742950" rtl="0" algn="l">
              <a:spcBef>
                <a:spcPts val="0"/>
              </a:spcBef>
              <a:spcAft>
                <a:spcPts val="725"/>
              </a:spcAft>
              <a:buFont typeface="Proxima Nova"/>
              <a:defRPr>
                <a:latin typeface="Proxima Nova"/>
                <a:ea typeface="Proxima Nova"/>
                <a:cs typeface="Proxima Nova"/>
                <a:sym typeface="Proxima Nova"/>
              </a:defRPr>
            </a:lvl2pPr>
            <a:lvl3pPr indent="-228600" lvl="2" marL="1143000" rtl="0" algn="l">
              <a:spcBef>
                <a:spcPts val="0"/>
              </a:spcBef>
              <a:spcAft>
                <a:spcPts val="850"/>
              </a:spcAft>
              <a:buFont typeface="Proxima Nova"/>
              <a:defRPr>
                <a:latin typeface="Proxima Nova"/>
                <a:ea typeface="Proxima Nova"/>
                <a:cs typeface="Proxima Nova"/>
                <a:sym typeface="Proxima Nova"/>
              </a:defRPr>
            </a:lvl3pPr>
            <a:lvl4pPr indent="-228600" lvl="3" marL="1600200" rtl="0" algn="l">
              <a:spcBef>
                <a:spcPts val="0"/>
              </a:spcBef>
              <a:spcAft>
                <a:spcPts val="563"/>
              </a:spcAft>
              <a:buFont typeface="Proxima Nova"/>
              <a:defRPr>
                <a:latin typeface="Proxima Nova"/>
                <a:ea typeface="Proxima Nova"/>
                <a:cs typeface="Proxima Nova"/>
                <a:sym typeface="Proxima Nova"/>
              </a:defRPr>
            </a:lvl4pPr>
            <a:lvl5pPr indent="-228600" lvl="4" marL="2057400" rtl="0" algn="l">
              <a:spcBef>
                <a:spcPts val="0"/>
              </a:spcBef>
              <a:spcAft>
                <a:spcPts val="288"/>
              </a:spcAft>
              <a:buFont typeface="Proxima Nova"/>
              <a:defRPr>
                <a:latin typeface="Proxima Nova"/>
                <a:ea typeface="Proxima Nova"/>
                <a:cs typeface="Proxima Nova"/>
                <a:sym typeface="Proxima Nova"/>
              </a:defRPr>
            </a:lvl5pPr>
            <a:lvl6pPr indent="0" lvl="5" marL="0" rtl="0" algn="l">
              <a:spcBef>
                <a:spcPts val="0"/>
              </a:spcBef>
              <a:spcAft>
                <a:spcPts val="284"/>
              </a:spcAft>
              <a:buFont typeface="Proxima Nova"/>
              <a:defRPr>
                <a:latin typeface="Proxima Nova"/>
                <a:ea typeface="Proxima Nova"/>
                <a:cs typeface="Proxima Nova"/>
                <a:sym typeface="Proxima Nova"/>
              </a:defRPr>
            </a:lvl6pPr>
            <a:lvl7pPr indent="0" lvl="6" marL="0" rtl="0" algn="l">
              <a:spcBef>
                <a:spcPts val="0"/>
              </a:spcBef>
              <a:spcAft>
                <a:spcPts val="284"/>
              </a:spcAft>
              <a:buFont typeface="Proxima Nova"/>
              <a:defRPr>
                <a:latin typeface="Proxima Nova"/>
                <a:ea typeface="Proxima Nova"/>
                <a:cs typeface="Proxima Nova"/>
                <a:sym typeface="Proxima Nova"/>
              </a:defRPr>
            </a:lvl7pPr>
            <a:lvl8pPr indent="0" lvl="7" marL="0" rtl="0" algn="l">
              <a:spcBef>
                <a:spcPts val="0"/>
              </a:spcBef>
              <a:spcAft>
                <a:spcPts val="284"/>
              </a:spcAft>
              <a:buFont typeface="Proxima Nova"/>
              <a:defRPr>
                <a:latin typeface="Proxima Nova"/>
                <a:ea typeface="Proxima Nova"/>
                <a:cs typeface="Proxima Nova"/>
                <a:sym typeface="Proxima Nova"/>
              </a:defRPr>
            </a:lvl8pPr>
            <a:lvl9pPr indent="0" lvl="8" marL="0" rtl="0" algn="l">
              <a:spcBef>
                <a:spcPts val="0"/>
              </a:spcBef>
              <a:spcAft>
                <a:spcPts val="284"/>
              </a:spcAft>
              <a:buFont typeface="Proxima Nova"/>
              <a:defRPr>
                <a:latin typeface="Proxima Nova"/>
                <a:ea typeface="Proxima Nova"/>
                <a:cs typeface="Proxima Nova"/>
                <a:sym typeface="Proxima Nova"/>
              </a:defRPr>
            </a:lvl9pPr>
          </a:lstStyle>
          <a:p/>
        </p:txBody>
      </p:sp>
      <p:sp>
        <p:nvSpPr>
          <p:cNvPr id="98" name="Shape 98"/>
          <p:cNvSpPr txBox="1"/>
          <p:nvPr>
            <p:ph idx="11" type="ftr"/>
          </p:nvPr>
        </p:nvSpPr>
        <p:spPr>
          <a:xfrm>
            <a:off x="593725" y="4924425"/>
            <a:ext cx="6629400" cy="171300"/>
          </a:xfrm>
          <a:prstGeom prst="rect">
            <a:avLst/>
          </a:prstGeom>
          <a:noFill/>
          <a:ln>
            <a:noFill/>
          </a:ln>
        </p:spPr>
        <p:txBody>
          <a:bodyPr anchorCtr="0" anchor="t" bIns="91425" lIns="91425" rIns="91425" tIns="91425"/>
          <a:lstStyle>
            <a:lvl1pPr indent="0" lvl="0" marL="0" marR="0" rtl="0" algn="l">
              <a:spcBef>
                <a:spcPts val="0"/>
              </a:spcBef>
              <a:buFont typeface="Proxima Nova"/>
              <a:defRPr>
                <a:latin typeface="Proxima Nova"/>
                <a:ea typeface="Proxima Nova"/>
                <a:cs typeface="Proxima Nova"/>
                <a:sym typeface="Proxima Nova"/>
              </a:defRPr>
            </a:lvl1pPr>
            <a:lvl2pPr indent="0" lvl="1" marL="457200" marR="0" rtl="0" algn="l">
              <a:spcBef>
                <a:spcPts val="0"/>
              </a:spcBef>
              <a:buFont typeface="Proxima Nova"/>
              <a:defRPr>
                <a:latin typeface="Proxima Nova"/>
                <a:ea typeface="Proxima Nova"/>
                <a:cs typeface="Proxima Nova"/>
                <a:sym typeface="Proxima Nova"/>
              </a:defRPr>
            </a:lvl2pPr>
            <a:lvl3pPr indent="0" lvl="2" marL="914400" marR="0" rtl="0" algn="l">
              <a:spcBef>
                <a:spcPts val="0"/>
              </a:spcBef>
              <a:buFont typeface="Proxima Nova"/>
              <a:defRPr>
                <a:latin typeface="Proxima Nova"/>
                <a:ea typeface="Proxima Nova"/>
                <a:cs typeface="Proxima Nova"/>
                <a:sym typeface="Proxima Nova"/>
              </a:defRPr>
            </a:lvl3pPr>
            <a:lvl4pPr indent="0" lvl="3" marL="1371600" marR="0" rtl="0" algn="l">
              <a:spcBef>
                <a:spcPts val="0"/>
              </a:spcBef>
              <a:buFont typeface="Proxima Nova"/>
              <a:defRPr>
                <a:latin typeface="Proxima Nova"/>
                <a:ea typeface="Proxima Nova"/>
                <a:cs typeface="Proxima Nova"/>
                <a:sym typeface="Proxima Nova"/>
              </a:defRPr>
            </a:lvl4pPr>
            <a:lvl5pPr indent="0" lvl="4" marL="1828800" marR="0" rtl="0" algn="l">
              <a:spcBef>
                <a:spcPts val="0"/>
              </a:spcBef>
              <a:buFont typeface="Proxima Nova"/>
              <a:defRPr>
                <a:latin typeface="Proxima Nova"/>
                <a:ea typeface="Proxima Nova"/>
                <a:cs typeface="Proxima Nova"/>
                <a:sym typeface="Proxima Nova"/>
              </a:defRPr>
            </a:lvl5pPr>
            <a:lvl6pPr indent="0" lvl="5" marL="2286000" marR="0" rtl="0" algn="l">
              <a:spcBef>
                <a:spcPts val="0"/>
              </a:spcBef>
              <a:buFont typeface="Proxima Nova"/>
              <a:defRPr>
                <a:latin typeface="Proxima Nova"/>
                <a:ea typeface="Proxima Nova"/>
                <a:cs typeface="Proxima Nova"/>
                <a:sym typeface="Proxima Nova"/>
              </a:defRPr>
            </a:lvl6pPr>
            <a:lvl7pPr indent="0" lvl="6" marL="2743200" marR="0" rtl="0" algn="l">
              <a:spcBef>
                <a:spcPts val="0"/>
              </a:spcBef>
              <a:buFont typeface="Proxima Nova"/>
              <a:defRPr>
                <a:latin typeface="Proxima Nova"/>
                <a:ea typeface="Proxima Nova"/>
                <a:cs typeface="Proxima Nova"/>
                <a:sym typeface="Proxima Nova"/>
              </a:defRPr>
            </a:lvl7pPr>
            <a:lvl8pPr indent="0" lvl="7" marL="3200400" marR="0" rtl="0" algn="l">
              <a:spcBef>
                <a:spcPts val="0"/>
              </a:spcBef>
              <a:buFont typeface="Proxima Nova"/>
              <a:defRPr>
                <a:latin typeface="Proxima Nova"/>
                <a:ea typeface="Proxima Nova"/>
                <a:cs typeface="Proxima Nova"/>
                <a:sym typeface="Proxima Nova"/>
              </a:defRPr>
            </a:lvl8pPr>
            <a:lvl9pPr indent="0" lvl="8" marL="3657600" marR="0" rtl="0" algn="l">
              <a:spcBef>
                <a:spcPts val="0"/>
              </a:spcBef>
              <a:buFont typeface="Proxima Nova"/>
              <a:defRPr>
                <a:latin typeface="Proxima Nova"/>
                <a:ea typeface="Proxima Nova"/>
                <a:cs typeface="Proxima Nova"/>
                <a:sym typeface="Proxima Nova"/>
              </a:defRPr>
            </a:lvl9pPr>
          </a:lstStyle>
          <a:p/>
        </p:txBody>
      </p:sp>
      <p:sp>
        <p:nvSpPr>
          <p:cNvPr id="99" name="Shape 99"/>
          <p:cNvSpPr txBox="1"/>
          <p:nvPr>
            <p:ph idx="12" type="sldNum"/>
          </p:nvPr>
        </p:nvSpPr>
        <p:spPr>
          <a:xfrm>
            <a:off x="9525" y="4848225"/>
            <a:ext cx="501600" cy="1713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000000"/>
              </a:buClr>
              <a:buSzPct val="25000"/>
              <a:buFont typeface="Arial"/>
              <a:buNone/>
            </a:pPr>
            <a:r>
              <a:rPr b="1" i="0" lang="en" sz="800" u="none" cap="none" strike="noStrike">
                <a:solidFill>
                  <a:srgbClr val="000000"/>
                </a:solidFill>
                <a:latin typeface="Arial"/>
                <a:ea typeface="Arial"/>
                <a:cs typeface="Arial"/>
                <a:sym typeface="Arial"/>
              </a:rPr>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spTree>
      <p:nvGrpSpPr>
        <p:cNvPr id="100" name="Shape 100"/>
        <p:cNvGrpSpPr/>
        <p:nvPr/>
      </p:nvGrpSpPr>
      <p:grpSpPr>
        <a:xfrm>
          <a:off x="0" y="0"/>
          <a:ext cx="0" cy="0"/>
          <a:chOff x="0" y="0"/>
          <a:chExt cx="0" cy="0"/>
        </a:xfrm>
      </p:grpSpPr>
      <p:sp>
        <p:nvSpPr>
          <p:cNvPr id="101" name="Shape 101"/>
          <p:cNvSpPr txBox="1"/>
          <p:nvPr>
            <p:ph idx="10" type="dt"/>
          </p:nvPr>
        </p:nvSpPr>
        <p:spPr>
          <a:xfrm>
            <a:off x="0" y="0"/>
            <a:ext cx="2999700" cy="2249700"/>
          </a:xfrm>
          <a:prstGeom prst="rect">
            <a:avLst/>
          </a:prstGeom>
          <a:noFill/>
          <a:ln>
            <a:noFill/>
          </a:ln>
        </p:spPr>
        <p:txBody>
          <a:bodyPr anchorCtr="0" anchor="t" bIns="91425" lIns="91425" rIns="91425" tIns="91425"/>
          <a:lstStyle>
            <a:lvl1pPr indent="0" lvl="0" marL="0" marR="0" rtl="0" algn="l">
              <a:spcBef>
                <a:spcPts val="0"/>
              </a:spcBef>
              <a:buSzPct val="100000"/>
              <a:defRPr sz="1400"/>
            </a:lvl1pPr>
            <a:lvl2pPr indent="0" lvl="1" marL="457200" marR="0" rtl="0" algn="l">
              <a:spcBef>
                <a:spcPts val="0"/>
              </a:spcBef>
              <a:buSzPct val="100000"/>
              <a:defRPr sz="1400"/>
            </a:lvl2pPr>
            <a:lvl3pPr indent="0" lvl="2" marL="914400" marR="0" rtl="0" algn="l">
              <a:spcBef>
                <a:spcPts val="0"/>
              </a:spcBef>
              <a:buSzPct val="100000"/>
              <a:defRPr sz="1400"/>
            </a:lvl3pPr>
            <a:lvl4pPr indent="0" lvl="3" marL="1371600" marR="0" rtl="0" algn="l">
              <a:spcBef>
                <a:spcPts val="0"/>
              </a:spcBef>
              <a:buSzPct val="100000"/>
              <a:defRPr sz="1400"/>
            </a:lvl4pPr>
            <a:lvl5pPr indent="0" lvl="4" marL="1828800" marR="0" rtl="0" algn="l">
              <a:spcBef>
                <a:spcPts val="0"/>
              </a:spcBef>
              <a:buSzPct val="100000"/>
              <a:defRPr sz="1400"/>
            </a:lvl5pPr>
            <a:lvl6pPr indent="0" lvl="5" marL="2286000" marR="0" rtl="0" algn="l">
              <a:spcBef>
                <a:spcPts val="0"/>
              </a:spcBef>
              <a:buSzPct val="100000"/>
              <a:defRPr sz="1400"/>
            </a:lvl6pPr>
            <a:lvl7pPr indent="0" lvl="6" marL="2743200" marR="0" rtl="0" algn="l">
              <a:spcBef>
                <a:spcPts val="0"/>
              </a:spcBef>
              <a:buSzPct val="100000"/>
              <a:defRPr sz="1400"/>
            </a:lvl7pPr>
            <a:lvl8pPr indent="0" lvl="7" marL="3200400" marR="0" rtl="0" algn="l">
              <a:spcBef>
                <a:spcPts val="0"/>
              </a:spcBef>
              <a:buSzPct val="100000"/>
              <a:defRPr sz="1400"/>
            </a:lvl8pPr>
            <a:lvl9pPr indent="0" lvl="8" marL="3657600" marR="0" rtl="0" algn="l">
              <a:spcBef>
                <a:spcPts val="0"/>
              </a:spcBef>
              <a:buSzPct val="100000"/>
              <a:defRPr sz="1400"/>
            </a:lvl9pPr>
          </a:lstStyle>
          <a:p/>
        </p:txBody>
      </p:sp>
      <p:sp>
        <p:nvSpPr>
          <p:cNvPr id="102" name="Shape 102"/>
          <p:cNvSpPr txBox="1"/>
          <p:nvPr>
            <p:ph idx="11" type="ftr"/>
          </p:nvPr>
        </p:nvSpPr>
        <p:spPr>
          <a:xfrm>
            <a:off x="593281" y="4923990"/>
            <a:ext cx="6629400" cy="171300"/>
          </a:xfrm>
          <a:prstGeom prst="rect">
            <a:avLst/>
          </a:prstGeom>
          <a:noFill/>
          <a:ln>
            <a:noFill/>
          </a:ln>
        </p:spPr>
        <p:txBody>
          <a:bodyPr anchorCtr="1"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03" name="Shape 103"/>
          <p:cNvSpPr txBox="1"/>
          <p:nvPr>
            <p:ph idx="12" type="sldNum"/>
          </p:nvPr>
        </p:nvSpPr>
        <p:spPr>
          <a:xfrm>
            <a:off x="0" y="4802500"/>
            <a:ext cx="502800" cy="171300"/>
          </a:xfrm>
          <a:prstGeom prst="rect">
            <a:avLst/>
          </a:prstGeom>
          <a:noFill/>
          <a:ln>
            <a:noFill/>
          </a:ln>
        </p:spPr>
        <p:txBody>
          <a:bodyPr anchorCtr="1" anchor="t" bIns="45700" lIns="91425" rIns="91425" tIns="45700">
            <a:noAutofit/>
          </a:bodyPr>
          <a:lstStyle/>
          <a:p>
            <a:pPr indent="0" lvl="0" marL="0" marR="0" rtl="0" algn="l">
              <a:spcBef>
                <a:spcPts val="0"/>
              </a:spcBef>
              <a:buSzPct val="25000"/>
              <a:buNone/>
            </a:pPr>
            <a:fld id="{00000000-1234-1234-1234-123412341234}" type="slidenum">
              <a:rPr b="0" i="0" lang="en"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8.png"/><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pic>
        <p:nvPicPr>
          <p:cNvPr id="51" name="Shape 51"/>
          <p:cNvPicPr preferRelativeResize="0"/>
          <p:nvPr/>
        </p:nvPicPr>
        <p:blipFill rotWithShape="1">
          <a:blip r:embed="rId1">
            <a:alphaModFix/>
          </a:blip>
          <a:srcRect b="0" l="0" r="0" t="0"/>
          <a:stretch/>
        </p:blipFill>
        <p:spPr>
          <a:xfrm>
            <a:off x="358" y="269"/>
            <a:ext cx="9160200" cy="5155500"/>
          </a:xfrm>
          <a:prstGeom prst="rect">
            <a:avLst/>
          </a:prstGeom>
          <a:noFill/>
          <a:ln>
            <a:noFill/>
          </a:ln>
        </p:spPr>
      </p:pic>
      <p:sp>
        <p:nvSpPr>
          <p:cNvPr id="52" name="Shape 52"/>
          <p:cNvSpPr txBox="1"/>
          <p:nvPr>
            <p:ph type="title"/>
          </p:nvPr>
        </p:nvSpPr>
        <p:spPr>
          <a:xfrm>
            <a:off x="2560325" y="2021759"/>
            <a:ext cx="5120700" cy="858598"/>
          </a:xfrm>
          <a:prstGeom prst="rect">
            <a:avLst/>
          </a:prstGeom>
          <a:noFill/>
          <a:ln>
            <a:noFill/>
          </a:ln>
        </p:spPr>
        <p:txBody>
          <a:bodyPr anchorCtr="1" anchor="ctr" bIns="91425" lIns="91425" rIns="91425" tIns="91425"/>
          <a:lstStyle>
            <a:lvl1pPr indent="0" lvl="0" marL="0" marR="0" rtl="0" algn="ctr">
              <a:lnSpc>
                <a:spcPct val="100000"/>
              </a:lnSpc>
              <a:spcBef>
                <a:spcPts val="0"/>
              </a:spcBef>
              <a:spcAft>
                <a:spcPts val="0"/>
              </a:spcAft>
              <a:buClr>
                <a:schemeClr val="dk1"/>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spcBef>
                <a:spcPts val="0"/>
              </a:spcBef>
              <a:defRPr b="0" i="0" sz="1400" u="none" cap="none" strike="noStrike"/>
            </a:lvl2pPr>
            <a:lvl3pPr indent="0" lvl="2" marL="0" marR="0" rtl="0" algn="l">
              <a:spcBef>
                <a:spcPts val="0"/>
              </a:spcBef>
              <a:defRPr b="0" i="0" sz="1400" u="none" cap="none" strike="noStrike"/>
            </a:lvl3pPr>
            <a:lvl4pPr indent="0" lvl="3" marL="0" marR="0" rtl="0" algn="l">
              <a:spcBef>
                <a:spcPts val="0"/>
              </a:spcBef>
              <a:defRPr b="0" i="0" sz="1400" u="none" cap="none" strike="noStrike"/>
            </a:lvl4pPr>
            <a:lvl5pPr indent="0" lvl="4" marL="0" marR="0" rtl="0" algn="l">
              <a:spcBef>
                <a:spcPts val="0"/>
              </a:spcBef>
              <a:defRPr b="0" i="0" sz="1400" u="none" cap="none" strike="noStrike"/>
            </a:lvl5pPr>
            <a:lvl6pPr indent="0" lvl="5" marL="0" marR="0" rtl="0" algn="l">
              <a:spcBef>
                <a:spcPts val="0"/>
              </a:spcBef>
              <a:defRPr b="0" i="0" sz="1400" u="none" cap="none" strike="noStrike"/>
            </a:lvl6pPr>
            <a:lvl7pPr indent="0" lvl="6" marL="0" marR="0" rtl="0" algn="l">
              <a:spcBef>
                <a:spcPts val="0"/>
              </a:spcBef>
              <a:defRPr b="0" i="0" sz="1400" u="none" cap="none" strike="noStrike"/>
            </a:lvl7pPr>
            <a:lvl8pPr indent="0" lvl="7" marL="0" marR="0" rtl="0" algn="l">
              <a:spcBef>
                <a:spcPts val="0"/>
              </a:spcBef>
              <a:defRPr b="0" i="0" sz="1400" u="none" cap="none" strike="noStrike"/>
            </a:lvl8pPr>
            <a:lvl9pPr indent="0" lvl="8" marL="0" marR="0" rtl="0" algn="l">
              <a:spcBef>
                <a:spcPts val="0"/>
              </a:spcBef>
              <a:defRPr b="0" i="0" sz="1400" u="none" cap="none" strike="noStrike"/>
            </a:lvl9pPr>
          </a:lstStyle>
          <a:p/>
        </p:txBody>
      </p:sp>
      <p:sp>
        <p:nvSpPr>
          <p:cNvPr id="53" name="Shape 53"/>
          <p:cNvSpPr txBox="1"/>
          <p:nvPr>
            <p:ph idx="1" type="body"/>
          </p:nvPr>
        </p:nvSpPr>
        <p:spPr>
          <a:xfrm>
            <a:off x="2175124" y="3489208"/>
            <a:ext cx="5505898" cy="2983200"/>
          </a:xfrm>
          <a:prstGeom prst="rect">
            <a:avLst/>
          </a:prstGeom>
          <a:noFill/>
          <a:ln>
            <a:noFill/>
          </a:ln>
        </p:spPr>
        <p:txBody>
          <a:bodyPr anchorCtr="1" anchor="t" bIns="91425" lIns="91425" rIns="91425" tIns="91425"/>
          <a:lstStyle>
            <a:lvl1pPr indent="-50800" lvl="0" marL="342900" marR="0" rtl="0" algn="l">
              <a:lnSpc>
                <a:spcPct val="100000"/>
              </a:lnSpc>
              <a:spcBef>
                <a:spcPts val="6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1pPr>
            <a:lvl2pPr indent="-12700" lvl="1" marL="736600" marR="0" rtl="0" algn="l">
              <a:lnSpc>
                <a:spcPct val="100000"/>
              </a:lnSpc>
              <a:spcBef>
                <a:spcPts val="6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2pPr>
            <a:lvl3pPr indent="12700" lvl="2" marL="1143000" marR="0" rtl="0" algn="l">
              <a:lnSpc>
                <a:spcPct val="100000"/>
              </a:lnSpc>
              <a:spcBef>
                <a:spcPts val="5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3pPr>
            <a:lvl4pPr indent="-12700" lvl="3" marL="16002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4pPr>
            <a:lvl5pPr indent="-12700" lvl="4" marL="20574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5pPr>
            <a:lvl6pPr indent="-12700" lvl="5" marL="25146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6pPr>
            <a:lvl7pPr indent="-12700" lvl="6" marL="29718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7pPr>
            <a:lvl8pPr indent="-12700" lvl="7" marL="34290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8pPr>
            <a:lvl9pPr indent="-12700" lvl="8" marL="3886200" marR="0" rtl="0" algn="l">
              <a:lnSpc>
                <a:spcPct val="100000"/>
              </a:lnSpc>
              <a:spcBef>
                <a:spcPts val="400"/>
              </a:spcBef>
              <a:spcAft>
                <a:spcPts val="0"/>
              </a:spcAft>
              <a:buClr>
                <a:schemeClr val="dk1"/>
              </a:buClr>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pic>
        <p:nvPicPr>
          <p:cNvPr id="54" name="Shape 54"/>
          <p:cNvPicPr preferRelativeResize="0"/>
          <p:nvPr/>
        </p:nvPicPr>
        <p:blipFill rotWithShape="1">
          <a:blip r:embed="rId2">
            <a:alphaModFix/>
          </a:blip>
          <a:srcRect b="0" l="0" r="0" t="0"/>
          <a:stretch/>
        </p:blipFill>
        <p:spPr>
          <a:xfrm>
            <a:off x="1833848" y="1540625"/>
            <a:ext cx="1432200" cy="452700"/>
          </a:xfrm>
          <a:prstGeom prst="rect">
            <a:avLst/>
          </a:prstGeom>
          <a:noFill/>
          <a:ln>
            <a:noFill/>
          </a:ln>
        </p:spPr>
      </p:pic>
      <p:sp>
        <p:nvSpPr>
          <p:cNvPr id="55" name="Shape 55"/>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t>‹#›</a:t>
            </a:fld>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64" name="Shape 64"/>
        <p:cNvGrpSpPr/>
        <p:nvPr/>
      </p:nvGrpSpPr>
      <p:grpSpPr>
        <a:xfrm>
          <a:off x="0" y="0"/>
          <a:ext cx="0" cy="0"/>
          <a:chOff x="0" y="0"/>
          <a:chExt cx="0" cy="0"/>
        </a:xfrm>
      </p:grpSpPr>
      <p:sp>
        <p:nvSpPr>
          <p:cNvPr id="65" name="Shape 65"/>
          <p:cNvSpPr txBox="1"/>
          <p:nvPr>
            <p:ph type="title"/>
          </p:nvPr>
        </p:nvSpPr>
        <p:spPr>
          <a:xfrm>
            <a:off x="826650" y="1660725"/>
            <a:ext cx="7490700" cy="1822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lt1"/>
              </a:buClr>
              <a:buFont typeface="Proxima Nova"/>
              <a:buNone/>
              <a:defRPr b="1" i="0" sz="3200" u="none" cap="none" strike="noStrike">
                <a:solidFill>
                  <a:schemeClr val="lt1"/>
                </a:solidFill>
                <a:latin typeface="Proxima Nova"/>
                <a:ea typeface="Proxima Nova"/>
                <a:cs typeface="Proxima Nova"/>
                <a:sym typeface="Proxima Nova"/>
              </a:defRPr>
            </a:lvl1pPr>
            <a:lvl2pPr indent="0" lvl="1"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2pPr>
            <a:lvl3pPr indent="0" lvl="2"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3pPr>
            <a:lvl4pPr indent="0" lvl="3"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4pPr>
            <a:lvl5pPr indent="0" lvl="4"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5pPr>
            <a:lvl6pPr indent="0" lvl="5"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6pPr>
            <a:lvl7pPr indent="0" lvl="6"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7pPr>
            <a:lvl8pPr indent="0" lvl="7"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8pPr>
            <a:lvl9pPr indent="0" lvl="8" marL="0" marR="0" rtl="0" algn="ctr">
              <a:spcBef>
                <a:spcPts val="0"/>
              </a:spcBef>
              <a:buClr>
                <a:schemeClr val="lt1"/>
              </a:buClr>
              <a:buFont typeface="Proxima Nova"/>
              <a:buNone/>
              <a:defRPr b="1" i="0" sz="3200" u="none" cap="none" strike="noStrike">
                <a:solidFill>
                  <a:schemeClr val="lt1"/>
                </a:solidFill>
                <a:latin typeface="Proxima Nova"/>
                <a:ea typeface="Proxima Nova"/>
                <a:cs typeface="Proxima Nova"/>
                <a:sym typeface="Proxima Nova"/>
              </a:defRPr>
            </a:lvl9pPr>
          </a:lstStyle>
          <a:p/>
        </p:txBody>
      </p:sp>
      <p:pic>
        <p:nvPicPr>
          <p:cNvPr id="66" name="Shape 66"/>
          <p:cNvPicPr preferRelativeResize="0"/>
          <p:nvPr/>
        </p:nvPicPr>
        <p:blipFill rotWithShape="1">
          <a:blip r:embed="rId2">
            <a:alphaModFix/>
          </a:blip>
          <a:srcRect b="0" l="0" r="0" t="0"/>
          <a:stretch/>
        </p:blipFill>
        <p:spPr>
          <a:xfrm>
            <a:off x="8327450" y="4816657"/>
            <a:ext cx="654673" cy="214733"/>
          </a:xfrm>
          <a:prstGeom prst="rect">
            <a:avLst/>
          </a:prstGeom>
          <a:noFill/>
          <a:ln>
            <a:noFill/>
          </a:ln>
        </p:spPr>
      </p:pic>
      <p:sp>
        <p:nvSpPr>
          <p:cNvPr id="67" name="Shape 67"/>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lt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9" name="Shape 89"/>
        <p:cNvGrpSpPr/>
        <p:nvPr/>
      </p:nvGrpSpPr>
      <p:grpSpPr>
        <a:xfrm>
          <a:off x="0" y="0"/>
          <a:ext cx="0" cy="0"/>
          <a:chOff x="0" y="0"/>
          <a:chExt cx="0" cy="0"/>
        </a:xfrm>
      </p:grpSpPr>
      <p:pic>
        <p:nvPicPr>
          <p:cNvPr descr="1000000000000BB8000008CA53FA6FC7.png" id="90" name="Shape 90"/>
          <p:cNvPicPr preferRelativeResize="0"/>
          <p:nvPr/>
        </p:nvPicPr>
        <p:blipFill rotWithShape="1">
          <a:blip r:embed="rId1">
            <a:alphaModFix/>
          </a:blip>
          <a:srcRect b="0" l="0" r="0" t="0"/>
          <a:stretch/>
        </p:blipFill>
        <p:spPr>
          <a:xfrm>
            <a:off x="0" y="0"/>
            <a:ext cx="9167700" cy="5155500"/>
          </a:xfrm>
          <a:prstGeom prst="rect">
            <a:avLst/>
          </a:prstGeom>
          <a:noFill/>
          <a:ln>
            <a:noFill/>
          </a:ln>
        </p:spPr>
      </p:pic>
      <p:pic>
        <p:nvPicPr>
          <p:cNvPr descr="10000201000000EA0000004B3C12ECD8.png" id="91" name="Shape 91"/>
          <p:cNvPicPr preferRelativeResize="0"/>
          <p:nvPr/>
        </p:nvPicPr>
        <p:blipFill rotWithShape="1">
          <a:blip r:embed="rId2">
            <a:alphaModFix/>
          </a:blip>
          <a:srcRect b="0" l="-21006" r="0" t="0"/>
          <a:stretch/>
        </p:blipFill>
        <p:spPr>
          <a:xfrm>
            <a:off x="8219286" y="4835531"/>
            <a:ext cx="712800" cy="171300"/>
          </a:xfrm>
          <a:prstGeom prst="rect">
            <a:avLst/>
          </a:prstGeom>
          <a:noFill/>
          <a:ln>
            <a:noFill/>
          </a:ln>
        </p:spPr>
      </p:pic>
      <p:sp>
        <p:nvSpPr>
          <p:cNvPr id="92" name="Shape 92"/>
          <p:cNvSpPr txBox="1"/>
          <p:nvPr>
            <p:ph type="title"/>
          </p:nvPr>
        </p:nvSpPr>
        <p:spPr>
          <a:xfrm>
            <a:off x="685800" y="0"/>
            <a:ext cx="7772400" cy="1063200"/>
          </a:xfrm>
          <a:prstGeom prst="rect">
            <a:avLst/>
          </a:prstGeom>
          <a:noFill/>
          <a:ln>
            <a:noFill/>
          </a:ln>
        </p:spPr>
        <p:txBody>
          <a:bodyPr anchorCtr="0" anchor="b" bIns="91425" lIns="91425" rIns="91425" tIns="91425"/>
          <a:lstStyle>
            <a:lvl1pPr indent="0" lvl="0" marL="0" marR="0" rtl="0" algn="l">
              <a:spcBef>
                <a:spcPts val="0"/>
              </a:spcBef>
              <a:spcAft>
                <a:spcPts val="0"/>
              </a:spcAft>
              <a:buFont typeface="Proxima Nova"/>
              <a:defRPr>
                <a:latin typeface="Proxima Nova"/>
                <a:ea typeface="Proxima Nova"/>
                <a:cs typeface="Proxima Nova"/>
                <a:sym typeface="Proxima Nova"/>
              </a:defRPr>
            </a:lvl1pPr>
            <a:lvl2pPr indent="0" lvl="1" marL="0" marR="0" rtl="0" algn="l">
              <a:spcBef>
                <a:spcPts val="0"/>
              </a:spcBef>
              <a:spcAft>
                <a:spcPts val="0"/>
              </a:spcAft>
              <a:buFont typeface="Proxima Nova"/>
              <a:defRPr>
                <a:latin typeface="Proxima Nova"/>
                <a:ea typeface="Proxima Nova"/>
                <a:cs typeface="Proxima Nova"/>
                <a:sym typeface="Proxima Nova"/>
              </a:defRPr>
            </a:lvl2pPr>
            <a:lvl3pPr indent="0" lvl="2" marL="0" marR="0" rtl="0" algn="l">
              <a:spcBef>
                <a:spcPts val="0"/>
              </a:spcBef>
              <a:spcAft>
                <a:spcPts val="0"/>
              </a:spcAft>
              <a:buFont typeface="Proxima Nova"/>
              <a:defRPr>
                <a:latin typeface="Proxima Nova"/>
                <a:ea typeface="Proxima Nova"/>
                <a:cs typeface="Proxima Nova"/>
                <a:sym typeface="Proxima Nova"/>
              </a:defRPr>
            </a:lvl3pPr>
            <a:lvl4pPr indent="0" lvl="3" marL="0" marR="0" rtl="0" algn="l">
              <a:spcBef>
                <a:spcPts val="0"/>
              </a:spcBef>
              <a:spcAft>
                <a:spcPts val="0"/>
              </a:spcAft>
              <a:buFont typeface="Proxima Nova"/>
              <a:defRPr>
                <a:latin typeface="Proxima Nova"/>
                <a:ea typeface="Proxima Nova"/>
                <a:cs typeface="Proxima Nova"/>
                <a:sym typeface="Proxima Nova"/>
              </a:defRPr>
            </a:lvl4pPr>
            <a:lvl5pPr indent="0" lvl="4" marL="0" marR="0" rtl="0" algn="l">
              <a:spcBef>
                <a:spcPts val="0"/>
              </a:spcBef>
              <a:spcAft>
                <a:spcPts val="0"/>
              </a:spcAft>
              <a:buFont typeface="Proxima Nova"/>
              <a:defRPr>
                <a:latin typeface="Proxima Nova"/>
                <a:ea typeface="Proxima Nova"/>
                <a:cs typeface="Proxima Nova"/>
                <a:sym typeface="Proxima Nova"/>
              </a:defRPr>
            </a:lvl5pPr>
            <a:lvl6pPr indent="0" lvl="5" marL="457200" marR="0" rtl="0" algn="l">
              <a:spcBef>
                <a:spcPts val="0"/>
              </a:spcBef>
              <a:spcAft>
                <a:spcPts val="0"/>
              </a:spcAft>
              <a:buFont typeface="Proxima Nova"/>
              <a:defRPr>
                <a:latin typeface="Proxima Nova"/>
                <a:ea typeface="Proxima Nova"/>
                <a:cs typeface="Proxima Nova"/>
                <a:sym typeface="Proxima Nova"/>
              </a:defRPr>
            </a:lvl6pPr>
            <a:lvl7pPr indent="0" lvl="6" marL="914400" marR="0" rtl="0" algn="l">
              <a:spcBef>
                <a:spcPts val="0"/>
              </a:spcBef>
              <a:spcAft>
                <a:spcPts val="0"/>
              </a:spcAft>
              <a:buFont typeface="Proxima Nova"/>
              <a:defRPr>
                <a:latin typeface="Proxima Nova"/>
                <a:ea typeface="Proxima Nova"/>
                <a:cs typeface="Proxima Nova"/>
                <a:sym typeface="Proxima Nova"/>
              </a:defRPr>
            </a:lvl7pPr>
            <a:lvl8pPr indent="0" lvl="7" marL="1371600" marR="0" rtl="0" algn="l">
              <a:spcBef>
                <a:spcPts val="0"/>
              </a:spcBef>
              <a:spcAft>
                <a:spcPts val="0"/>
              </a:spcAft>
              <a:buFont typeface="Proxima Nova"/>
              <a:defRPr>
                <a:latin typeface="Proxima Nova"/>
                <a:ea typeface="Proxima Nova"/>
                <a:cs typeface="Proxima Nova"/>
                <a:sym typeface="Proxima Nova"/>
              </a:defRPr>
            </a:lvl8pPr>
            <a:lvl9pPr indent="0" lvl="8" marL="1828800" marR="0" rtl="0" algn="l">
              <a:spcBef>
                <a:spcPts val="0"/>
              </a:spcBef>
              <a:spcAft>
                <a:spcPts val="0"/>
              </a:spcAft>
              <a:buFont typeface="Proxima Nova"/>
              <a:defRPr>
                <a:latin typeface="Proxima Nova"/>
                <a:ea typeface="Proxima Nova"/>
                <a:cs typeface="Proxima Nova"/>
                <a:sym typeface="Proxima Nova"/>
              </a:defRPr>
            </a:lvl9pPr>
          </a:lstStyle>
          <a:p/>
        </p:txBody>
      </p:sp>
      <p:sp>
        <p:nvSpPr>
          <p:cNvPr id="93" name="Shape 93"/>
          <p:cNvSpPr txBox="1"/>
          <p:nvPr>
            <p:ph idx="1" type="body"/>
          </p:nvPr>
        </p:nvSpPr>
        <p:spPr>
          <a:xfrm>
            <a:off x="685800" y="1543050"/>
            <a:ext cx="7772400" cy="2743200"/>
          </a:xfrm>
          <a:prstGeom prst="rect">
            <a:avLst/>
          </a:prstGeom>
          <a:noFill/>
          <a:ln>
            <a:noFill/>
          </a:ln>
        </p:spPr>
        <p:txBody>
          <a:bodyPr anchorCtr="0" anchor="t" bIns="91425" lIns="91425" rIns="91425" tIns="91425"/>
          <a:lstStyle>
            <a:lvl1pPr indent="-342900" lvl="0" marL="342900" marR="0" rtl="0" algn="l">
              <a:spcBef>
                <a:spcPts val="0"/>
              </a:spcBef>
              <a:spcAft>
                <a:spcPts val="725"/>
              </a:spcAft>
              <a:buFont typeface="Proxima Nova"/>
              <a:defRPr>
                <a:latin typeface="Proxima Nova"/>
                <a:ea typeface="Proxima Nova"/>
                <a:cs typeface="Proxima Nova"/>
                <a:sym typeface="Proxima Nova"/>
              </a:defRPr>
            </a:lvl1pPr>
            <a:lvl2pPr indent="-285750" lvl="1" marL="742950" marR="0" rtl="0" algn="l">
              <a:spcBef>
                <a:spcPts val="0"/>
              </a:spcBef>
              <a:spcAft>
                <a:spcPts val="725"/>
              </a:spcAft>
              <a:buFont typeface="Proxima Nova"/>
              <a:defRPr>
                <a:latin typeface="Proxima Nova"/>
                <a:ea typeface="Proxima Nova"/>
                <a:cs typeface="Proxima Nova"/>
                <a:sym typeface="Proxima Nova"/>
              </a:defRPr>
            </a:lvl2pPr>
            <a:lvl3pPr indent="-228600" lvl="2" marL="1143000" marR="0" rtl="0" algn="l">
              <a:spcBef>
                <a:spcPts val="0"/>
              </a:spcBef>
              <a:spcAft>
                <a:spcPts val="850"/>
              </a:spcAft>
              <a:buFont typeface="Proxima Nova"/>
              <a:defRPr>
                <a:latin typeface="Proxima Nova"/>
                <a:ea typeface="Proxima Nova"/>
                <a:cs typeface="Proxima Nova"/>
                <a:sym typeface="Proxima Nova"/>
              </a:defRPr>
            </a:lvl3pPr>
            <a:lvl4pPr indent="-228600" lvl="3" marL="1600200" marR="0" rtl="0" algn="l">
              <a:spcBef>
                <a:spcPts val="0"/>
              </a:spcBef>
              <a:spcAft>
                <a:spcPts val="563"/>
              </a:spcAft>
              <a:buFont typeface="Proxima Nova"/>
              <a:defRPr>
                <a:latin typeface="Proxima Nova"/>
                <a:ea typeface="Proxima Nova"/>
                <a:cs typeface="Proxima Nova"/>
                <a:sym typeface="Proxima Nova"/>
              </a:defRPr>
            </a:lvl4pPr>
            <a:lvl5pPr indent="-228600" lvl="4" marL="2057400" marR="0" rtl="0" algn="l">
              <a:spcBef>
                <a:spcPts val="0"/>
              </a:spcBef>
              <a:spcAft>
                <a:spcPts val="288"/>
              </a:spcAft>
              <a:buFont typeface="Proxima Nova"/>
              <a:defRPr>
                <a:latin typeface="Proxima Nova"/>
                <a:ea typeface="Proxima Nova"/>
                <a:cs typeface="Proxima Nova"/>
                <a:sym typeface="Proxima Nova"/>
              </a:defRPr>
            </a:lvl5pPr>
            <a:lvl6pPr indent="0" lvl="5" marL="0" marR="0" rtl="0" algn="l">
              <a:spcBef>
                <a:spcPts val="0"/>
              </a:spcBef>
              <a:spcAft>
                <a:spcPts val="284"/>
              </a:spcAft>
              <a:buFont typeface="Proxima Nova"/>
              <a:defRPr>
                <a:latin typeface="Proxima Nova"/>
                <a:ea typeface="Proxima Nova"/>
                <a:cs typeface="Proxima Nova"/>
                <a:sym typeface="Proxima Nova"/>
              </a:defRPr>
            </a:lvl6pPr>
            <a:lvl7pPr indent="0" lvl="6" marL="0" marR="0" rtl="0" algn="l">
              <a:spcBef>
                <a:spcPts val="0"/>
              </a:spcBef>
              <a:spcAft>
                <a:spcPts val="284"/>
              </a:spcAft>
              <a:buFont typeface="Proxima Nova"/>
              <a:defRPr>
                <a:latin typeface="Proxima Nova"/>
                <a:ea typeface="Proxima Nova"/>
                <a:cs typeface="Proxima Nova"/>
                <a:sym typeface="Proxima Nova"/>
              </a:defRPr>
            </a:lvl7pPr>
            <a:lvl8pPr indent="0" lvl="7" marL="0" marR="0" rtl="0" algn="l">
              <a:spcBef>
                <a:spcPts val="0"/>
              </a:spcBef>
              <a:spcAft>
                <a:spcPts val="284"/>
              </a:spcAft>
              <a:buFont typeface="Proxima Nova"/>
              <a:defRPr>
                <a:latin typeface="Proxima Nova"/>
                <a:ea typeface="Proxima Nova"/>
                <a:cs typeface="Proxima Nova"/>
                <a:sym typeface="Proxima Nova"/>
              </a:defRPr>
            </a:lvl8pPr>
            <a:lvl9pPr indent="0" lvl="8" marL="0" marR="0" rtl="0" algn="l">
              <a:spcBef>
                <a:spcPts val="0"/>
              </a:spcBef>
              <a:spcAft>
                <a:spcPts val="284"/>
              </a:spcAft>
              <a:buFont typeface="Proxima Nova"/>
              <a:defRPr>
                <a:latin typeface="Proxima Nova"/>
                <a:ea typeface="Proxima Nova"/>
                <a:cs typeface="Proxima Nova"/>
                <a:sym typeface="Proxima Nova"/>
              </a:defRPr>
            </a:lvl9pPr>
          </a:lstStyle>
          <a:p/>
        </p:txBody>
      </p:sp>
      <p:sp>
        <p:nvSpPr>
          <p:cNvPr id="94" name="Shape 94"/>
          <p:cNvSpPr txBox="1"/>
          <p:nvPr>
            <p:ph idx="12" type="sldNum"/>
          </p:nvPr>
        </p:nvSpPr>
        <p:spPr>
          <a:xfrm>
            <a:off x="9525" y="4848225"/>
            <a:ext cx="501600" cy="1713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000000"/>
              </a:buClr>
              <a:buSzPct val="25000"/>
              <a:buFont typeface="Arial"/>
              <a:buNone/>
            </a:pPr>
            <a:r>
              <a:rPr b="1" i="0" lang="en" sz="800" u="none" cap="none" strike="noStrike">
                <a:solidFill>
                  <a:srgbClr val="000000"/>
                </a:solidFill>
                <a:latin typeface="Arial"/>
                <a:ea typeface="Arial"/>
                <a:cs typeface="Arial"/>
                <a:sym typeface="Arial"/>
              </a:rPr>
              <a:t>‹#›</a:t>
            </a:r>
          </a:p>
        </p:txBody>
      </p:sp>
    </p:spTree>
  </p:cSld>
  <p:clrMap accent1="accent1" accent2="accent2" accent3="accent3" accent4="accent4" accent5="accent5" accent6="accent6" bg1="lt1" bg2="dk2" tx1="dk1" tx2="lt2" folHlink="folHlink" hlink="hlink"/>
  <p:sldLayoutIdLst>
    <p:sldLayoutId id="2147483668" r:id="rId3"/>
    <p:sldLayoutId id="214748366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nvSpPr>
        <p:spPr>
          <a:xfrm>
            <a:off x="2530375" y="2055800"/>
            <a:ext cx="5557500" cy="1359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lang="en" sz="2400">
                <a:solidFill>
                  <a:srgbClr val="FFFFFF"/>
                </a:solidFill>
                <a:latin typeface="Proxima Nova"/>
                <a:ea typeface="Proxima Nova"/>
                <a:cs typeface="Proxima Nova"/>
                <a:sym typeface="Proxima Nova"/>
              </a:rPr>
              <a:t>Openshift Sub </a:t>
            </a:r>
            <a:r>
              <a:rPr b="1" lang="en" sz="2400">
                <a:solidFill>
                  <a:srgbClr val="FFFFFF"/>
                </a:solidFill>
                <a:latin typeface="Proxima Nova"/>
                <a:ea typeface="Proxima Nova"/>
                <a:cs typeface="Proxima Nova"/>
                <a:sym typeface="Proxima Nova"/>
              </a:rPr>
              <a:t>Business Case</a:t>
            </a:r>
          </a:p>
          <a:p>
            <a:pPr lvl="0" rtl="0">
              <a:spcBef>
                <a:spcPts val="0"/>
              </a:spcBef>
              <a:buClr>
                <a:schemeClr val="dk1"/>
              </a:buClr>
              <a:buSzPct val="25000"/>
              <a:buFont typeface="Arial"/>
              <a:buNone/>
            </a:pPr>
            <a:r>
              <a:rPr b="1" lang="en" sz="2400">
                <a:solidFill>
                  <a:srgbClr val="FFFFFF"/>
                </a:solidFill>
                <a:latin typeface="Proxima Nova"/>
                <a:ea typeface="Proxima Nova"/>
                <a:cs typeface="Proxima Nova"/>
                <a:sym typeface="Proxima Nova"/>
              </a:rPr>
              <a:t>Deployment Productivity</a:t>
            </a:r>
          </a:p>
          <a:p>
            <a:pPr lvl="0" rtl="0">
              <a:spcBef>
                <a:spcPts val="0"/>
              </a:spcBef>
              <a:buClr>
                <a:schemeClr val="dk1"/>
              </a:buClr>
              <a:buFont typeface="Arial"/>
              <a:buNone/>
            </a:pPr>
            <a:r>
              <a:t/>
            </a:r>
            <a:endParaRPr b="1" sz="24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Font typeface="Arial"/>
              <a:buNone/>
            </a:pPr>
            <a:r>
              <a:t/>
            </a:r>
            <a:endParaRPr i="1">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Feb 2017</a:t>
            </a:r>
          </a:p>
          <a:p>
            <a:pPr indent="0" lvl="0" marL="0" marR="0" rtl="0" algn="l">
              <a:lnSpc>
                <a:spcPct val="100000"/>
              </a:lnSpc>
              <a:spcBef>
                <a:spcPts val="0"/>
              </a:spcBef>
              <a:spcAft>
                <a:spcPts val="0"/>
              </a:spcAft>
              <a:buClr>
                <a:schemeClr val="dk1"/>
              </a:buClr>
              <a:buSzPct val="25000"/>
              <a:buFont typeface="Arial"/>
              <a:buNone/>
            </a:pPr>
            <a:r>
              <a:rPr i="1" lang="en" sz="2400">
                <a:solidFill>
                  <a:srgbClr val="FFFFFF"/>
                </a:solidFill>
                <a:latin typeface="Proxima Nova"/>
                <a:ea typeface="Proxima Nova"/>
                <a:cs typeface="Proxima Nova"/>
                <a:sym typeface="Proxima Nova"/>
              </a:rPr>
              <a:t>Template Version 1</a:t>
            </a:r>
          </a:p>
          <a:p>
            <a:pPr indent="0" lvl="0" marL="0" marR="0" rtl="0" algn="l">
              <a:lnSpc>
                <a:spcPct val="100000"/>
              </a:lnSpc>
              <a:spcBef>
                <a:spcPts val="0"/>
              </a:spcBef>
              <a:spcAft>
                <a:spcPts val="0"/>
              </a:spcAft>
              <a:buClr>
                <a:schemeClr val="dk1"/>
              </a:buClr>
              <a:buSzPct val="25000"/>
              <a:buFont typeface="Arial"/>
              <a:buNone/>
            </a:pPr>
            <a:r>
              <a:rPr i="1" lang="en" sz="1000">
                <a:solidFill>
                  <a:srgbClr val="FFFFFF"/>
                </a:solidFill>
                <a:latin typeface="Proxima Nova"/>
                <a:ea typeface="Proxima Nova"/>
                <a:cs typeface="Proxima Nova"/>
                <a:sym typeface="Proxima Nova"/>
              </a:rPr>
              <a:t>Last updated: 17 Feb 2017</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latin typeface="Proxima Nova"/>
                <a:ea typeface="Proxima Nova"/>
                <a:cs typeface="Proxima Nova"/>
                <a:sym typeface="Proxima Nova"/>
              </a:rPr>
              <a:t>Project Team &amp; Stakeholder Structure</a:t>
            </a:r>
          </a:p>
        </p:txBody>
      </p:sp>
      <p:sp>
        <p:nvSpPr>
          <p:cNvPr id="263" name="Shape 263"/>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10</a:t>
            </a:r>
          </a:p>
        </p:txBody>
      </p:sp>
      <p:sp>
        <p:nvSpPr>
          <p:cNvPr id="264" name="Shape 264"/>
          <p:cNvSpPr txBox="1"/>
          <p:nvPr/>
        </p:nvSpPr>
        <p:spPr>
          <a:xfrm>
            <a:off x="135600" y="2620025"/>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GROUP1</a:t>
            </a:r>
            <a:r>
              <a:rPr b="1" lang="en" sz="1200">
                <a:solidFill>
                  <a:srgbClr val="980000"/>
                </a:solidFill>
                <a:latin typeface="Proxima Nova"/>
                <a:ea typeface="Proxima Nova"/>
                <a:cs typeface="Proxima Nova"/>
                <a:sym typeface="Proxima Nova"/>
              </a:rPr>
              <a:t> </a:t>
            </a:r>
            <a:r>
              <a:rPr b="1" lang="en" sz="1200">
                <a:solidFill>
                  <a:srgbClr val="980000"/>
                </a:solidFill>
                <a:latin typeface="Proxima Nova"/>
                <a:ea typeface="Proxima Nova"/>
                <a:cs typeface="Proxima Nova"/>
                <a:sym typeface="Proxima Nova"/>
              </a:rPr>
              <a:t>Lead Name</a:t>
            </a:r>
          </a:p>
          <a:p>
            <a:pPr lvl="0" rtl="0">
              <a:spcBef>
                <a:spcPts val="0"/>
              </a:spcBef>
              <a:buNone/>
            </a:pPr>
            <a:r>
              <a:t/>
            </a:r>
            <a:endParaRPr sz="1200">
              <a:latin typeface="Proxima Nova"/>
              <a:ea typeface="Proxima Nova"/>
              <a:cs typeface="Proxima Nova"/>
              <a:sym typeface="Proxima Nova"/>
            </a:endParaRPr>
          </a:p>
        </p:txBody>
      </p:sp>
      <p:sp>
        <p:nvSpPr>
          <p:cNvPr id="265" name="Shape 265"/>
          <p:cNvSpPr/>
          <p:nvPr/>
        </p:nvSpPr>
        <p:spPr>
          <a:xfrm>
            <a:off x="840225" y="1075687"/>
            <a:ext cx="7476600" cy="527100"/>
          </a:xfrm>
          <a:prstGeom prst="rect">
            <a:avLst/>
          </a:prstGeom>
          <a:solidFill>
            <a:srgbClr val="6FA8DC"/>
          </a:solidFill>
          <a:ln cap="flat" cmpd="sng" w="9525">
            <a:solidFill>
              <a:srgbClr val="EFEFE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000">
                <a:solidFill>
                  <a:schemeClr val="lt1"/>
                </a:solidFill>
                <a:latin typeface="Proxima Nova"/>
                <a:ea typeface="Proxima Nova"/>
                <a:cs typeface="Proxima Nova"/>
                <a:sym typeface="Proxima Nova"/>
              </a:rPr>
              <a:t>STEERING COMMITTEE</a:t>
            </a:r>
          </a:p>
          <a:p>
            <a:pPr lvl="0" rtl="0" algn="ctr">
              <a:spcBef>
                <a:spcPts val="0"/>
              </a:spcBef>
              <a:buNone/>
            </a:pPr>
            <a:r>
              <a:rPr b="1" lang="en" sz="1000">
                <a:solidFill>
                  <a:schemeClr val="lt1"/>
                </a:solidFill>
                <a:latin typeface="Proxima Nova"/>
                <a:ea typeface="Proxima Nova"/>
                <a:cs typeface="Proxima Nova"/>
                <a:sym typeface="Proxima Nova"/>
              </a:rPr>
              <a:t>(Names)</a:t>
            </a:r>
          </a:p>
        </p:txBody>
      </p:sp>
      <p:sp>
        <p:nvSpPr>
          <p:cNvPr id="266" name="Shape 266"/>
          <p:cNvSpPr txBox="1"/>
          <p:nvPr/>
        </p:nvSpPr>
        <p:spPr>
          <a:xfrm>
            <a:off x="2379224" y="2620000"/>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GROUP2</a:t>
            </a:r>
            <a:r>
              <a:rPr b="1" lang="en" sz="1200">
                <a:solidFill>
                  <a:srgbClr val="980000"/>
                </a:solidFill>
                <a:latin typeface="Proxima Nova"/>
                <a:ea typeface="Proxima Nova"/>
                <a:cs typeface="Proxima Nova"/>
                <a:sym typeface="Proxima Nova"/>
              </a:rPr>
              <a:t> </a:t>
            </a:r>
            <a:r>
              <a:rPr b="1" lang="en" sz="1200">
                <a:solidFill>
                  <a:srgbClr val="980000"/>
                </a:solidFill>
                <a:latin typeface="Proxima Nova"/>
                <a:ea typeface="Proxima Nova"/>
                <a:cs typeface="Proxima Nova"/>
                <a:sym typeface="Proxima Nova"/>
              </a:rPr>
              <a:t>Lead Name</a:t>
            </a:r>
          </a:p>
          <a:p>
            <a:pPr lvl="0" rtl="0">
              <a:spcBef>
                <a:spcPts val="0"/>
              </a:spcBef>
              <a:buNone/>
            </a:pPr>
            <a:r>
              <a:t/>
            </a:r>
            <a:endParaRPr sz="1200">
              <a:latin typeface="Proxima Nova"/>
              <a:ea typeface="Proxima Nova"/>
              <a:cs typeface="Proxima Nova"/>
              <a:sym typeface="Proxima Nova"/>
            </a:endParaRPr>
          </a:p>
        </p:txBody>
      </p:sp>
      <p:sp>
        <p:nvSpPr>
          <p:cNvPr id="267" name="Shape 267"/>
          <p:cNvSpPr txBox="1"/>
          <p:nvPr/>
        </p:nvSpPr>
        <p:spPr>
          <a:xfrm>
            <a:off x="1527275" y="1876500"/>
            <a:ext cx="24645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PROGRAM LEADER / PM</a:t>
            </a:r>
          </a:p>
          <a:p>
            <a:pPr lvl="0" rtl="0">
              <a:spcBef>
                <a:spcPts val="0"/>
              </a:spcBef>
              <a:buNone/>
            </a:pPr>
            <a:r>
              <a:rPr lang="en" sz="1200">
                <a:solidFill>
                  <a:srgbClr val="980000"/>
                </a:solidFill>
                <a:latin typeface="Proxima Nova"/>
                <a:ea typeface="Proxima Nova"/>
                <a:cs typeface="Proxima Nova"/>
                <a:sym typeface="Proxima Nova"/>
              </a:rPr>
              <a:t>Name</a:t>
            </a:r>
          </a:p>
        </p:txBody>
      </p:sp>
      <p:cxnSp>
        <p:nvCxnSpPr>
          <p:cNvPr id="268" name="Shape 268"/>
          <p:cNvCxnSpPr>
            <a:stCxn id="267" idx="0"/>
          </p:cNvCxnSpPr>
          <p:nvPr/>
        </p:nvCxnSpPr>
        <p:spPr>
          <a:xfrm>
            <a:off x="2759525" y="1876500"/>
            <a:ext cx="0" cy="0"/>
          </a:xfrm>
          <a:prstGeom prst="straightConnector1">
            <a:avLst/>
          </a:prstGeom>
          <a:noFill/>
          <a:ln cap="flat" cmpd="sng" w="9525">
            <a:solidFill>
              <a:schemeClr val="dk2"/>
            </a:solidFill>
            <a:prstDash val="solid"/>
            <a:round/>
            <a:headEnd len="lg" w="lg" type="none"/>
            <a:tailEnd len="lg" w="lg" type="none"/>
          </a:ln>
        </p:spPr>
      </p:cxnSp>
      <p:sp>
        <p:nvSpPr>
          <p:cNvPr id="269" name="Shape 269"/>
          <p:cNvSpPr txBox="1"/>
          <p:nvPr/>
        </p:nvSpPr>
        <p:spPr>
          <a:xfrm>
            <a:off x="135625"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70" name="Shape 270"/>
          <p:cNvSpPr txBox="1"/>
          <p:nvPr/>
        </p:nvSpPr>
        <p:spPr>
          <a:xfrm>
            <a:off x="8709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71" name="Shape 271"/>
          <p:cNvSpPr txBox="1"/>
          <p:nvPr/>
        </p:nvSpPr>
        <p:spPr>
          <a:xfrm>
            <a:off x="160627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cxnSp>
        <p:nvCxnSpPr>
          <p:cNvPr id="272" name="Shape 272"/>
          <p:cNvCxnSpPr>
            <a:stCxn id="267" idx="0"/>
            <a:endCxn id="265" idx="2"/>
          </p:cNvCxnSpPr>
          <p:nvPr/>
        </p:nvCxnSpPr>
        <p:spPr>
          <a:xfrm rot="-5400000">
            <a:off x="3532175" y="830250"/>
            <a:ext cx="273600" cy="1818900"/>
          </a:xfrm>
          <a:prstGeom prst="bentConnector3">
            <a:avLst>
              <a:gd fmla="val 50021" name="adj1"/>
            </a:avLst>
          </a:prstGeom>
          <a:noFill/>
          <a:ln cap="flat" cmpd="sng" w="9525">
            <a:solidFill>
              <a:schemeClr val="dk2"/>
            </a:solidFill>
            <a:prstDash val="solid"/>
            <a:round/>
            <a:headEnd len="lg" w="lg" type="none"/>
            <a:tailEnd len="lg" w="lg" type="none"/>
          </a:ln>
        </p:spPr>
      </p:cxnSp>
      <p:sp>
        <p:nvSpPr>
          <p:cNvPr id="273" name="Shape 273"/>
          <p:cNvSpPr txBox="1"/>
          <p:nvPr/>
        </p:nvSpPr>
        <p:spPr>
          <a:xfrm>
            <a:off x="5519050" y="1876500"/>
            <a:ext cx="24645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STAKEHOLDER LEADER</a:t>
            </a:r>
          </a:p>
          <a:p>
            <a:pPr lvl="0" rtl="0">
              <a:spcBef>
                <a:spcPts val="0"/>
              </a:spcBef>
              <a:buNone/>
            </a:pPr>
            <a:r>
              <a:rPr lang="en" sz="1200">
                <a:solidFill>
                  <a:srgbClr val="980000"/>
                </a:solidFill>
                <a:latin typeface="Proxima Nova"/>
                <a:ea typeface="Proxima Nova"/>
                <a:cs typeface="Proxima Nova"/>
                <a:sym typeface="Proxima Nova"/>
              </a:rPr>
              <a:t>Name</a:t>
            </a:r>
          </a:p>
        </p:txBody>
      </p:sp>
      <p:sp>
        <p:nvSpPr>
          <p:cNvPr id="274" name="Shape 274"/>
          <p:cNvSpPr txBox="1"/>
          <p:nvPr/>
        </p:nvSpPr>
        <p:spPr>
          <a:xfrm>
            <a:off x="4662250" y="2620000"/>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GROUP1 Lead Name</a:t>
            </a:r>
          </a:p>
          <a:p>
            <a:pPr lvl="0" rtl="0">
              <a:spcBef>
                <a:spcPts val="0"/>
              </a:spcBef>
              <a:buNone/>
            </a:pPr>
            <a:r>
              <a:t/>
            </a:r>
            <a:endParaRPr sz="1200">
              <a:latin typeface="Proxima Nova"/>
              <a:ea typeface="Proxima Nova"/>
              <a:cs typeface="Proxima Nova"/>
              <a:sym typeface="Proxima Nova"/>
            </a:endParaRPr>
          </a:p>
        </p:txBody>
      </p:sp>
      <p:sp>
        <p:nvSpPr>
          <p:cNvPr id="275" name="Shape 275"/>
          <p:cNvSpPr txBox="1"/>
          <p:nvPr/>
        </p:nvSpPr>
        <p:spPr>
          <a:xfrm>
            <a:off x="6884200" y="2620000"/>
            <a:ext cx="2053200" cy="4698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980000"/>
                </a:solidFill>
                <a:latin typeface="Proxima Nova"/>
                <a:ea typeface="Proxima Nova"/>
                <a:cs typeface="Proxima Nova"/>
                <a:sym typeface="Proxima Nova"/>
              </a:rPr>
              <a:t>GROUP2 Lead Name</a:t>
            </a:r>
          </a:p>
          <a:p>
            <a:pPr lvl="0" rtl="0">
              <a:spcBef>
                <a:spcPts val="0"/>
              </a:spcBef>
              <a:buNone/>
            </a:pPr>
            <a:r>
              <a:t/>
            </a:r>
            <a:endParaRPr sz="1200">
              <a:latin typeface="Proxima Nova"/>
              <a:ea typeface="Proxima Nova"/>
              <a:cs typeface="Proxima Nova"/>
              <a:sym typeface="Proxima Nova"/>
            </a:endParaRPr>
          </a:p>
        </p:txBody>
      </p:sp>
      <p:cxnSp>
        <p:nvCxnSpPr>
          <p:cNvPr id="276" name="Shape 276"/>
          <p:cNvCxnSpPr>
            <a:stCxn id="265" idx="2"/>
            <a:endCxn id="273" idx="0"/>
          </p:cNvCxnSpPr>
          <p:nvPr/>
        </p:nvCxnSpPr>
        <p:spPr>
          <a:xfrm flipH="1" rot="-5400000">
            <a:off x="5528175" y="653137"/>
            <a:ext cx="273600" cy="2172900"/>
          </a:xfrm>
          <a:prstGeom prst="bentConnector3">
            <a:avLst>
              <a:gd fmla="val 50021" name="adj1"/>
            </a:avLst>
          </a:prstGeom>
          <a:noFill/>
          <a:ln cap="flat" cmpd="sng" w="9525">
            <a:solidFill>
              <a:schemeClr val="dk2"/>
            </a:solidFill>
            <a:prstDash val="solid"/>
            <a:round/>
            <a:headEnd len="lg" w="lg" type="none"/>
            <a:tailEnd len="lg" w="lg" type="none"/>
          </a:ln>
        </p:spPr>
      </p:cxnSp>
      <p:cxnSp>
        <p:nvCxnSpPr>
          <p:cNvPr id="277" name="Shape 277"/>
          <p:cNvCxnSpPr>
            <a:stCxn id="264" idx="0"/>
            <a:endCxn id="267" idx="2"/>
          </p:cNvCxnSpPr>
          <p:nvPr/>
        </p:nvCxnSpPr>
        <p:spPr>
          <a:xfrm rot="-5400000">
            <a:off x="1824000" y="1684625"/>
            <a:ext cx="273600" cy="1597200"/>
          </a:xfrm>
          <a:prstGeom prst="bentConnector3">
            <a:avLst>
              <a:gd fmla="val 50023" name="adj1"/>
            </a:avLst>
          </a:prstGeom>
          <a:noFill/>
          <a:ln cap="flat" cmpd="sng" w="9525">
            <a:solidFill>
              <a:schemeClr val="dk2"/>
            </a:solidFill>
            <a:prstDash val="solid"/>
            <a:round/>
            <a:headEnd len="lg" w="lg" type="none"/>
            <a:tailEnd len="lg" w="lg" type="none"/>
          </a:ln>
        </p:spPr>
      </p:cxnSp>
      <p:cxnSp>
        <p:nvCxnSpPr>
          <p:cNvPr id="278" name="Shape 278"/>
          <p:cNvCxnSpPr>
            <a:stCxn id="266" idx="0"/>
            <a:endCxn id="267" idx="2"/>
          </p:cNvCxnSpPr>
          <p:nvPr/>
        </p:nvCxnSpPr>
        <p:spPr>
          <a:xfrm flipH="1" rot="5400000">
            <a:off x="2945924" y="2160100"/>
            <a:ext cx="273600" cy="646200"/>
          </a:xfrm>
          <a:prstGeom prst="bentConnector3">
            <a:avLst>
              <a:gd fmla="val 50018" name="adj1"/>
            </a:avLst>
          </a:prstGeom>
          <a:noFill/>
          <a:ln cap="flat" cmpd="sng" w="9525">
            <a:solidFill>
              <a:schemeClr val="dk2"/>
            </a:solidFill>
            <a:prstDash val="solid"/>
            <a:round/>
            <a:headEnd len="lg" w="lg" type="none"/>
            <a:tailEnd len="lg" w="lg" type="none"/>
          </a:ln>
        </p:spPr>
      </p:cxnSp>
      <p:cxnSp>
        <p:nvCxnSpPr>
          <p:cNvPr id="279" name="Shape 279"/>
          <p:cNvCxnSpPr>
            <a:stCxn id="274" idx="0"/>
            <a:endCxn id="273" idx="2"/>
          </p:cNvCxnSpPr>
          <p:nvPr/>
        </p:nvCxnSpPr>
        <p:spPr>
          <a:xfrm rot="-5400000">
            <a:off x="6083350" y="1951900"/>
            <a:ext cx="273600" cy="1062600"/>
          </a:xfrm>
          <a:prstGeom prst="bentConnector3">
            <a:avLst>
              <a:gd fmla="val 50018" name="adj1"/>
            </a:avLst>
          </a:prstGeom>
          <a:noFill/>
          <a:ln cap="flat" cmpd="sng" w="9525">
            <a:solidFill>
              <a:schemeClr val="dk2"/>
            </a:solidFill>
            <a:prstDash val="solid"/>
            <a:round/>
            <a:headEnd len="lg" w="lg" type="none"/>
            <a:tailEnd len="lg" w="lg" type="none"/>
          </a:ln>
        </p:spPr>
      </p:cxnSp>
      <p:cxnSp>
        <p:nvCxnSpPr>
          <p:cNvPr id="280" name="Shape 280"/>
          <p:cNvCxnSpPr>
            <a:stCxn id="275" idx="0"/>
            <a:endCxn id="273" idx="2"/>
          </p:cNvCxnSpPr>
          <p:nvPr/>
        </p:nvCxnSpPr>
        <p:spPr>
          <a:xfrm flipH="1" rot="5400000">
            <a:off x="7194250" y="1903450"/>
            <a:ext cx="273600" cy="1159500"/>
          </a:xfrm>
          <a:prstGeom prst="bentConnector3">
            <a:avLst>
              <a:gd fmla="val 50018" name="adj1"/>
            </a:avLst>
          </a:prstGeom>
          <a:noFill/>
          <a:ln cap="flat" cmpd="sng" w="9525">
            <a:solidFill>
              <a:schemeClr val="dk2"/>
            </a:solidFill>
            <a:prstDash val="solid"/>
            <a:round/>
            <a:headEnd len="lg" w="lg" type="none"/>
            <a:tailEnd len="lg" w="lg" type="none"/>
          </a:ln>
        </p:spPr>
      </p:cxnSp>
      <p:sp>
        <p:nvSpPr>
          <p:cNvPr id="281" name="Shape 281"/>
          <p:cNvSpPr txBox="1"/>
          <p:nvPr/>
        </p:nvSpPr>
        <p:spPr>
          <a:xfrm>
            <a:off x="2373800"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2" name="Shape 282"/>
          <p:cNvSpPr txBox="1"/>
          <p:nvPr/>
        </p:nvSpPr>
        <p:spPr>
          <a:xfrm>
            <a:off x="310912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3" name="Shape 283"/>
          <p:cNvSpPr txBox="1"/>
          <p:nvPr/>
        </p:nvSpPr>
        <p:spPr>
          <a:xfrm>
            <a:off x="38444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4" name="Shape 284"/>
          <p:cNvSpPr txBox="1"/>
          <p:nvPr/>
        </p:nvSpPr>
        <p:spPr>
          <a:xfrm>
            <a:off x="4656825"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5" name="Shape 285"/>
          <p:cNvSpPr txBox="1"/>
          <p:nvPr/>
        </p:nvSpPr>
        <p:spPr>
          <a:xfrm>
            <a:off x="53921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6" name="Shape 286"/>
          <p:cNvSpPr txBox="1"/>
          <p:nvPr/>
        </p:nvSpPr>
        <p:spPr>
          <a:xfrm>
            <a:off x="612747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7" name="Shape 287"/>
          <p:cNvSpPr txBox="1"/>
          <p:nvPr/>
        </p:nvSpPr>
        <p:spPr>
          <a:xfrm>
            <a:off x="6884200"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8" name="Shape 288"/>
          <p:cNvSpPr txBox="1"/>
          <p:nvPr/>
        </p:nvSpPr>
        <p:spPr>
          <a:xfrm>
            <a:off x="7598124"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sp>
        <p:nvSpPr>
          <p:cNvPr id="289" name="Shape 289"/>
          <p:cNvSpPr txBox="1"/>
          <p:nvPr/>
        </p:nvSpPr>
        <p:spPr>
          <a:xfrm>
            <a:off x="8354849" y="3490475"/>
            <a:ext cx="593400" cy="3048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latin typeface="Proxima Nova"/>
                <a:ea typeface="Proxima Nova"/>
                <a:cs typeface="Proxima Nova"/>
                <a:sym typeface="Proxima Nova"/>
              </a:rPr>
              <a:t>R1</a:t>
            </a:r>
          </a:p>
        </p:txBody>
      </p:sp>
      <p:cxnSp>
        <p:nvCxnSpPr>
          <p:cNvPr id="290" name="Shape 290"/>
          <p:cNvCxnSpPr>
            <a:stCxn id="269" idx="0"/>
            <a:endCxn id="264" idx="2"/>
          </p:cNvCxnSpPr>
          <p:nvPr/>
        </p:nvCxnSpPr>
        <p:spPr>
          <a:xfrm rot="-5400000">
            <a:off x="597025" y="2925275"/>
            <a:ext cx="400500" cy="729899"/>
          </a:xfrm>
          <a:prstGeom prst="bentConnector3">
            <a:avLst>
              <a:gd fmla="val 49981" name="adj1"/>
            </a:avLst>
          </a:prstGeom>
          <a:noFill/>
          <a:ln cap="flat" cmpd="sng" w="9525">
            <a:solidFill>
              <a:schemeClr val="dk2"/>
            </a:solidFill>
            <a:prstDash val="solid"/>
            <a:round/>
            <a:headEnd len="lg" w="lg" type="none"/>
            <a:tailEnd len="lg" w="lg" type="none"/>
          </a:ln>
        </p:spPr>
      </p:cxnSp>
      <p:cxnSp>
        <p:nvCxnSpPr>
          <p:cNvPr id="291" name="Shape 291"/>
          <p:cNvCxnSpPr>
            <a:stCxn id="270" idx="0"/>
            <a:endCxn id="264" idx="2"/>
          </p:cNvCxnSpPr>
          <p:nvPr/>
        </p:nvCxnSpPr>
        <p:spPr>
          <a:xfrm flipH="1" rot="5400000">
            <a:off x="964699" y="3287525"/>
            <a:ext cx="400500" cy="5400"/>
          </a:xfrm>
          <a:prstGeom prst="bentConnector3">
            <a:avLst>
              <a:gd fmla="val 49981" name="adj1"/>
            </a:avLst>
          </a:prstGeom>
          <a:noFill/>
          <a:ln cap="flat" cmpd="sng" w="9525">
            <a:solidFill>
              <a:schemeClr val="dk2"/>
            </a:solidFill>
            <a:prstDash val="solid"/>
            <a:round/>
            <a:headEnd len="lg" w="lg" type="none"/>
            <a:tailEnd len="lg" w="lg" type="none"/>
          </a:ln>
        </p:spPr>
      </p:cxnSp>
      <p:cxnSp>
        <p:nvCxnSpPr>
          <p:cNvPr id="292" name="Shape 292"/>
          <p:cNvCxnSpPr>
            <a:stCxn id="271" idx="0"/>
            <a:endCxn id="264" idx="2"/>
          </p:cNvCxnSpPr>
          <p:nvPr/>
        </p:nvCxnSpPr>
        <p:spPr>
          <a:xfrm flipH="1" rot="5400000">
            <a:off x="1332374" y="2919875"/>
            <a:ext cx="400500" cy="740700"/>
          </a:xfrm>
          <a:prstGeom prst="bentConnector3">
            <a:avLst>
              <a:gd fmla="val 49981" name="adj1"/>
            </a:avLst>
          </a:prstGeom>
          <a:noFill/>
          <a:ln cap="flat" cmpd="sng" w="9525">
            <a:solidFill>
              <a:schemeClr val="dk2"/>
            </a:solidFill>
            <a:prstDash val="solid"/>
            <a:round/>
            <a:headEnd len="lg" w="lg" type="none"/>
            <a:tailEnd len="lg" w="lg" type="none"/>
          </a:ln>
        </p:spPr>
      </p:cxnSp>
      <p:cxnSp>
        <p:nvCxnSpPr>
          <p:cNvPr id="293" name="Shape 293"/>
          <p:cNvCxnSpPr>
            <a:stCxn id="281" idx="0"/>
            <a:endCxn id="266" idx="2"/>
          </p:cNvCxnSpPr>
          <p:nvPr/>
        </p:nvCxnSpPr>
        <p:spPr>
          <a:xfrm rot="-5400000">
            <a:off x="2837750"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4" name="Shape 294"/>
          <p:cNvCxnSpPr>
            <a:stCxn id="282" idx="0"/>
            <a:endCxn id="266" idx="2"/>
          </p:cNvCxnSpPr>
          <p:nvPr/>
        </p:nvCxnSpPr>
        <p:spPr>
          <a:xfrm rot="-5400000">
            <a:off x="3205724" y="3289775"/>
            <a:ext cx="400800" cy="6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5" name="Shape 295"/>
          <p:cNvCxnSpPr>
            <a:stCxn id="283" idx="0"/>
            <a:endCxn id="266" idx="2"/>
          </p:cNvCxnSpPr>
          <p:nvPr/>
        </p:nvCxnSpPr>
        <p:spPr>
          <a:xfrm flipH="1" rot="5400000">
            <a:off x="3573099"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6" name="Shape 296"/>
          <p:cNvCxnSpPr>
            <a:stCxn id="284" idx="0"/>
            <a:endCxn id="274" idx="2"/>
          </p:cNvCxnSpPr>
          <p:nvPr/>
        </p:nvCxnSpPr>
        <p:spPr>
          <a:xfrm rot="-5400000">
            <a:off x="5120775"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7" name="Shape 297"/>
          <p:cNvCxnSpPr>
            <a:stCxn id="285" idx="0"/>
            <a:endCxn id="274" idx="2"/>
          </p:cNvCxnSpPr>
          <p:nvPr/>
        </p:nvCxnSpPr>
        <p:spPr>
          <a:xfrm rot="-5400000">
            <a:off x="5488749" y="3289775"/>
            <a:ext cx="400800" cy="6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8" name="Shape 298"/>
          <p:cNvCxnSpPr>
            <a:stCxn id="286" idx="0"/>
            <a:endCxn id="274" idx="2"/>
          </p:cNvCxnSpPr>
          <p:nvPr/>
        </p:nvCxnSpPr>
        <p:spPr>
          <a:xfrm flipH="1" rot="5400000">
            <a:off x="5856124" y="2922425"/>
            <a:ext cx="400800" cy="7353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299" name="Shape 299"/>
          <p:cNvCxnSpPr>
            <a:stCxn id="287" idx="0"/>
            <a:endCxn id="275" idx="2"/>
          </p:cNvCxnSpPr>
          <p:nvPr/>
        </p:nvCxnSpPr>
        <p:spPr>
          <a:xfrm rot="-5400000">
            <a:off x="7345450" y="2925125"/>
            <a:ext cx="400800" cy="7299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0" name="Shape 300"/>
          <p:cNvCxnSpPr>
            <a:stCxn id="288" idx="0"/>
            <a:endCxn id="275" idx="2"/>
          </p:cNvCxnSpPr>
          <p:nvPr/>
        </p:nvCxnSpPr>
        <p:spPr>
          <a:xfrm rot="-5400000">
            <a:off x="7702374" y="3282125"/>
            <a:ext cx="400800" cy="15900"/>
          </a:xfrm>
          <a:prstGeom prst="bentConnector3">
            <a:avLst>
              <a:gd fmla="val 49984" name="adj1"/>
            </a:avLst>
          </a:prstGeom>
          <a:noFill/>
          <a:ln cap="flat" cmpd="sng" w="9525">
            <a:solidFill>
              <a:schemeClr val="dk2"/>
            </a:solidFill>
            <a:prstDash val="solid"/>
            <a:round/>
            <a:headEnd len="lg" w="lg" type="none"/>
            <a:tailEnd len="lg" w="lg" type="none"/>
          </a:ln>
        </p:spPr>
      </p:cxnSp>
      <p:cxnSp>
        <p:nvCxnSpPr>
          <p:cNvPr id="301" name="Shape 301"/>
          <p:cNvCxnSpPr>
            <a:stCxn id="289" idx="0"/>
            <a:endCxn id="275" idx="2"/>
          </p:cNvCxnSpPr>
          <p:nvPr/>
        </p:nvCxnSpPr>
        <p:spPr>
          <a:xfrm flipH="1" rot="5400000">
            <a:off x="8080799" y="2919725"/>
            <a:ext cx="400800" cy="740700"/>
          </a:xfrm>
          <a:prstGeom prst="bentConnector3">
            <a:avLst>
              <a:gd fmla="val 49984" name="adj1"/>
            </a:avLst>
          </a:prstGeom>
          <a:noFill/>
          <a:ln cap="flat" cmpd="sng" w="9525">
            <a:solidFill>
              <a:schemeClr val="dk2"/>
            </a:solidFill>
            <a:prstDash val="solid"/>
            <a:round/>
            <a:headEnd len="lg" w="lg" type="none"/>
            <a:tailEnd len="lg" w="lg"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826645" y="1223308"/>
            <a:ext cx="7490700" cy="1822200"/>
          </a:xfrm>
          <a:prstGeom prst="rect">
            <a:avLst/>
          </a:prstGeom>
          <a:noFill/>
          <a:ln>
            <a:noFill/>
          </a:ln>
        </p:spPr>
        <p:txBody>
          <a:bodyPr anchorCtr="0" anchor="ctr" bIns="91425" lIns="91425" rIns="91425" tIns="91425">
            <a:noAutofit/>
          </a:bodyPr>
          <a:lstStyle/>
          <a:p>
            <a:pPr indent="0" lvl="0" marL="0" marR="0" rtl="0">
              <a:lnSpc>
                <a:spcPct val="100000"/>
              </a:lnSpc>
              <a:spcBef>
                <a:spcPts val="0"/>
              </a:spcBef>
              <a:spcAft>
                <a:spcPts val="0"/>
              </a:spcAft>
              <a:buClr>
                <a:schemeClr val="lt1"/>
              </a:buClr>
              <a:buSzPct val="25000"/>
              <a:buFont typeface="Proxima Nova"/>
              <a:buNone/>
            </a:pPr>
            <a:r>
              <a:rPr b="0" lang="en" sz="4500"/>
              <a:t>THANK YOU</a:t>
            </a:r>
          </a:p>
          <a:p>
            <a:pPr indent="0" lvl="0" marL="0" marR="0" rtl="0">
              <a:lnSpc>
                <a:spcPct val="100000"/>
              </a:lnSpc>
              <a:spcBef>
                <a:spcPts val="0"/>
              </a:spcBef>
              <a:spcAft>
                <a:spcPts val="0"/>
              </a:spcAft>
              <a:buClr>
                <a:schemeClr val="lt1"/>
              </a:buClr>
              <a:buSzPct val="25000"/>
              <a:buFont typeface="Proxima Nova"/>
              <a:buNone/>
            </a:pPr>
            <a:r>
              <a:rPr b="0" lang="en" sz="4500"/>
              <a:t>Appendix</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nvSpPr>
        <p:spPr>
          <a:xfrm>
            <a:off x="685800" y="20277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rPr>
              <a:t>Things to Think About - </a:t>
            </a:r>
            <a:r>
              <a:rPr lang="en" sz="3000">
                <a:solidFill>
                  <a:srgbClr val="990000"/>
                </a:solidFill>
              </a:rPr>
              <a:t>Risk Analysis</a:t>
            </a:r>
          </a:p>
        </p:txBody>
      </p:sp>
      <p:sp>
        <p:nvSpPr>
          <p:cNvPr id="313" name="Shape 313"/>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14</a:t>
            </a:r>
          </a:p>
        </p:txBody>
      </p:sp>
      <p:sp>
        <p:nvSpPr>
          <p:cNvPr id="314" name="Shape 314"/>
          <p:cNvSpPr txBox="1"/>
          <p:nvPr/>
        </p:nvSpPr>
        <p:spPr>
          <a:xfrm>
            <a:off x="508775" y="4829875"/>
            <a:ext cx="4711500" cy="222900"/>
          </a:xfrm>
          <a:prstGeom prst="rect">
            <a:avLst/>
          </a:prstGeom>
          <a:noFill/>
          <a:ln>
            <a:noFill/>
          </a:ln>
        </p:spPr>
        <p:txBody>
          <a:bodyPr anchorCtr="0" anchor="ctr" bIns="91425" lIns="91425" rIns="91425" tIns="91425">
            <a:noAutofit/>
          </a:bodyPr>
          <a:lstStyle/>
          <a:p>
            <a:pPr lvl="0" rtl="0">
              <a:spcBef>
                <a:spcPts val="0"/>
              </a:spcBef>
              <a:buNone/>
            </a:pPr>
            <a:r>
              <a:rPr lang="en" sz="600"/>
              <a:t>Source: Financial Intelligence for IT Professionals - Karen Berman &amp; Joe Knight</a:t>
            </a:r>
          </a:p>
        </p:txBody>
      </p:sp>
      <p:graphicFrame>
        <p:nvGraphicFramePr>
          <p:cNvPr id="315" name="Shape 315"/>
          <p:cNvGraphicFramePr/>
          <p:nvPr/>
        </p:nvGraphicFramePr>
        <p:xfrm>
          <a:off x="824925" y="821342"/>
          <a:ext cx="3000000" cy="3000000"/>
        </p:xfrm>
        <a:graphic>
          <a:graphicData uri="http://schemas.openxmlformats.org/drawingml/2006/table">
            <a:tbl>
              <a:tblPr>
                <a:noFill/>
                <a:tableStyleId>{6E1BB720-A182-464A-9667-95F9D6467047}</a:tableStyleId>
              </a:tblPr>
              <a:tblGrid>
                <a:gridCol w="2295800"/>
                <a:gridCol w="1393200"/>
                <a:gridCol w="1427125"/>
                <a:gridCol w="1485975"/>
                <a:gridCol w="1172150"/>
              </a:tblGrid>
              <a:tr h="360400">
                <a:tc>
                  <a:txBody>
                    <a:bodyPr>
                      <a:noAutofit/>
                    </a:bodyPr>
                    <a:lstStyle/>
                    <a:p>
                      <a:pPr lvl="0" rtl="0">
                        <a:spcBef>
                          <a:spcPts val="0"/>
                        </a:spcBef>
                        <a:buNone/>
                      </a:pPr>
                      <a:r>
                        <a:rPr b="1" lang="en" sz="1200">
                          <a:latin typeface="Montserrat"/>
                          <a:ea typeface="Montserrat"/>
                          <a:cs typeface="Montserrat"/>
                          <a:sym typeface="Montserrat"/>
                        </a:rPr>
                        <a:t>RISK CRITERIA</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RISK  SCORE1</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RISK SCORE2</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RISK SCORE3</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COMMENTS</a:t>
                      </a: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Uniqueness of project’s technical requirements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Similar to others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Similar but complex</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New &amp; Complex</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Credibility of estimation or scheduling assumptions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Clear estimations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Some estimations are not clear</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 level guestimates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77400">
                <a:tc>
                  <a:txBody>
                    <a:bodyPr>
                      <a:noAutofit/>
                    </a:bodyPr>
                    <a:lstStyle/>
                    <a:p>
                      <a:pPr lvl="0" rtl="0">
                        <a:spcBef>
                          <a:spcPts val="0"/>
                        </a:spcBef>
                        <a:buNone/>
                      </a:pPr>
                      <a:r>
                        <a:rPr lang="en" sz="900">
                          <a:latin typeface="Montserrat"/>
                          <a:ea typeface="Montserrat"/>
                          <a:cs typeface="Montserrat"/>
                          <a:sym typeface="Montserrat"/>
                        </a:rPr>
                        <a:t>Availability of SME’s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Resources identified and available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Resources identified and partially available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Lack of SME’s </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77400">
                <a:tc>
                  <a:txBody>
                    <a:bodyPr>
                      <a:noAutofit/>
                    </a:bodyPr>
                    <a:lstStyle/>
                    <a:p>
                      <a:pPr lvl="0" rtl="0">
                        <a:spcBef>
                          <a:spcPts val="0"/>
                        </a:spcBef>
                        <a:buNone/>
                      </a:pPr>
                      <a:r>
                        <a:rPr lang="en" sz="900">
                          <a:latin typeface="Montserrat"/>
                          <a:ea typeface="Montserrat"/>
                          <a:cs typeface="Montserrat"/>
                          <a:sym typeface="Montserrat"/>
                        </a:rPr>
                        <a:t>Clarity on benefits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Well defined, quantifiable and  attainable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Defined in general but not quantifiable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Unclear</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Previous experience in doing similar type of projects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none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somewhat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Yes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445300">
                <a:tc>
                  <a:txBody>
                    <a:bodyPr>
                      <a:noAutofit/>
                    </a:bodyPr>
                    <a:lstStyle/>
                    <a:p>
                      <a:pPr lvl="0" rtl="0">
                        <a:spcBef>
                          <a:spcPts val="0"/>
                        </a:spcBef>
                        <a:buNone/>
                      </a:pPr>
                      <a:r>
                        <a:rPr lang="en" sz="900">
                          <a:latin typeface="Montserrat"/>
                          <a:ea typeface="Montserrat"/>
                          <a:cs typeface="Montserrat"/>
                          <a:sym typeface="Montserrat"/>
                        </a:rPr>
                        <a:t>Alignment between business functions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Somewhat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Yes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47200">
                <a:tc>
                  <a:txBody>
                    <a:bodyPr>
                      <a:noAutofit/>
                    </a:bodyPr>
                    <a:lstStyle/>
                    <a:p>
                      <a:pPr lvl="0" rtl="0">
                        <a:spcBef>
                          <a:spcPts val="0"/>
                        </a:spcBef>
                        <a:buNone/>
                      </a:pPr>
                      <a:r>
                        <a:rPr lang="en" sz="900">
                          <a:latin typeface="Montserrat"/>
                          <a:ea typeface="Montserrat"/>
                          <a:cs typeface="Montserrat"/>
                          <a:sym typeface="Montserrat"/>
                        </a:rPr>
                        <a:t>On-going maintenance cost and alignment with RH IT strategy</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Low</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Medium</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nvSpPr>
        <p:spPr>
          <a:xfrm>
            <a:off x="685800" y="20277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rPr>
              <a:t>Things to Think About - </a:t>
            </a:r>
            <a:r>
              <a:rPr lang="en" sz="3000">
                <a:solidFill>
                  <a:srgbClr val="990000"/>
                </a:solidFill>
              </a:rPr>
              <a:t>Business Value</a:t>
            </a:r>
          </a:p>
        </p:txBody>
      </p:sp>
      <p:sp>
        <p:nvSpPr>
          <p:cNvPr id="322" name="Shape 322"/>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14</a:t>
            </a:r>
          </a:p>
        </p:txBody>
      </p:sp>
      <p:sp>
        <p:nvSpPr>
          <p:cNvPr id="323" name="Shape 323"/>
          <p:cNvSpPr txBox="1"/>
          <p:nvPr/>
        </p:nvSpPr>
        <p:spPr>
          <a:xfrm>
            <a:off x="508775" y="4829875"/>
            <a:ext cx="4711500" cy="222900"/>
          </a:xfrm>
          <a:prstGeom prst="rect">
            <a:avLst/>
          </a:prstGeom>
          <a:noFill/>
          <a:ln>
            <a:noFill/>
          </a:ln>
        </p:spPr>
        <p:txBody>
          <a:bodyPr anchorCtr="0" anchor="ctr" bIns="91425" lIns="91425" rIns="91425" tIns="91425">
            <a:noAutofit/>
          </a:bodyPr>
          <a:lstStyle/>
          <a:p>
            <a:pPr lvl="0" rtl="0">
              <a:spcBef>
                <a:spcPts val="0"/>
              </a:spcBef>
              <a:buNone/>
            </a:pPr>
            <a:r>
              <a:rPr lang="en" sz="600"/>
              <a:t>Source: Financial Intelligence for IT Professionals - Karen Berman &amp; Joe Knight</a:t>
            </a:r>
          </a:p>
        </p:txBody>
      </p:sp>
      <p:graphicFrame>
        <p:nvGraphicFramePr>
          <p:cNvPr id="324" name="Shape 324"/>
          <p:cNvGraphicFramePr/>
          <p:nvPr/>
        </p:nvGraphicFramePr>
        <p:xfrm>
          <a:off x="824925" y="968100"/>
          <a:ext cx="3000000" cy="3000000"/>
        </p:xfrm>
        <a:graphic>
          <a:graphicData uri="http://schemas.openxmlformats.org/drawingml/2006/table">
            <a:tbl>
              <a:tblPr>
                <a:noFill/>
                <a:tableStyleId>{6E1BB720-A182-464A-9667-95F9D6467047}</a:tableStyleId>
              </a:tblPr>
              <a:tblGrid>
                <a:gridCol w="2173175"/>
                <a:gridCol w="1523325"/>
                <a:gridCol w="1337575"/>
                <a:gridCol w="1356150"/>
                <a:gridCol w="1597550"/>
              </a:tblGrid>
              <a:tr h="381000">
                <a:tc>
                  <a:txBody>
                    <a:bodyPr>
                      <a:noAutofit/>
                    </a:bodyPr>
                    <a:lstStyle/>
                    <a:p>
                      <a:pPr lvl="0" rtl="0">
                        <a:spcBef>
                          <a:spcPts val="0"/>
                        </a:spcBef>
                        <a:buNone/>
                      </a:pPr>
                      <a:r>
                        <a:rPr b="1" lang="en" sz="1200">
                          <a:latin typeface="Montserrat"/>
                          <a:ea typeface="Montserrat"/>
                          <a:cs typeface="Montserrat"/>
                          <a:sym typeface="Montserrat"/>
                        </a:rPr>
                        <a:t>VALUE CRITERIA</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SCORE1</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SCORE2</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SCORE3</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COMMENTS</a:t>
                      </a: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Alignment with Corporate Strategy</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Low,N/A</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Medium</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Alignment with Business Strategy</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Low, N/A</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Medium</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High</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Revenue Impact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None, Decreased, Low</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&lt;0.25 to 1 %</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&gt; 1%</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Productivity Impact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None or Decreases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&lt;10%</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&gt;10%</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Aligns with Technology Roadmap</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No</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Can fit into Roadmap</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Yes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Creates a platform for future developments</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Optional</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Minimal Requirement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Mandatory</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1000">
                <a:tc>
                  <a:txBody>
                    <a:bodyPr>
                      <a:noAutofit/>
                    </a:bodyPr>
                    <a:lstStyle/>
                    <a:p>
                      <a:pPr lvl="0" rtl="0">
                        <a:spcBef>
                          <a:spcPts val="0"/>
                        </a:spcBef>
                        <a:buNone/>
                      </a:pPr>
                      <a:r>
                        <a:rPr lang="en" sz="900">
                          <a:latin typeface="Montserrat"/>
                          <a:ea typeface="Montserrat"/>
                          <a:cs typeface="Montserrat"/>
                          <a:sym typeface="Montserrat"/>
                        </a:rPr>
                        <a:t>Legislative Requirement</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Nice to have</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Reduces Risk</a:t>
                      </a:r>
                    </a:p>
                  </a:txBody>
                  <a:tcPr marT="91425" marB="91425" marR="91425" marL="91425"/>
                </a:tc>
                <a:tc>
                  <a:txBody>
                    <a:bodyPr>
                      <a:noAutofit/>
                    </a:bodyPr>
                    <a:lstStyle/>
                    <a:p>
                      <a:pPr lvl="0" rtl="0">
                        <a:spcBef>
                          <a:spcPts val="0"/>
                        </a:spcBef>
                        <a:buNone/>
                      </a:pPr>
                      <a:r>
                        <a:rPr lang="en" sz="900">
                          <a:latin typeface="Montserrat"/>
                          <a:ea typeface="Montserrat"/>
                          <a:cs typeface="Montserrat"/>
                          <a:sym typeface="Montserrat"/>
                        </a:rPr>
                        <a:t>Mandatory</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nvSpPr>
        <p:spPr>
          <a:xfrm>
            <a:off x="685800" y="20277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434343"/>
                </a:solidFill>
              </a:rPr>
              <a:t>Things to Think About - </a:t>
            </a:r>
            <a:r>
              <a:rPr lang="en" sz="3000">
                <a:solidFill>
                  <a:srgbClr val="990000"/>
                </a:solidFill>
              </a:rPr>
              <a:t>Architecture</a:t>
            </a:r>
          </a:p>
        </p:txBody>
      </p:sp>
      <p:sp>
        <p:nvSpPr>
          <p:cNvPr id="331" name="Shape 331"/>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14</a:t>
            </a:r>
          </a:p>
        </p:txBody>
      </p:sp>
      <p:sp>
        <p:nvSpPr>
          <p:cNvPr id="332" name="Shape 332"/>
          <p:cNvSpPr txBox="1"/>
          <p:nvPr/>
        </p:nvSpPr>
        <p:spPr>
          <a:xfrm>
            <a:off x="508775" y="4829875"/>
            <a:ext cx="4711500" cy="222900"/>
          </a:xfrm>
          <a:prstGeom prst="rect">
            <a:avLst/>
          </a:prstGeom>
          <a:noFill/>
          <a:ln>
            <a:noFill/>
          </a:ln>
        </p:spPr>
        <p:txBody>
          <a:bodyPr anchorCtr="0" anchor="ctr" bIns="91425" lIns="91425" rIns="91425" tIns="91425">
            <a:noAutofit/>
          </a:bodyPr>
          <a:lstStyle/>
          <a:p>
            <a:pPr lvl="0" rtl="0">
              <a:spcBef>
                <a:spcPts val="0"/>
              </a:spcBef>
              <a:buNone/>
            </a:pPr>
            <a:r>
              <a:rPr lang="en" sz="600"/>
              <a:t>Source: Financial Intelligence for IT Professionals - Karen Berman &amp; Joe Knight</a:t>
            </a:r>
          </a:p>
        </p:txBody>
      </p:sp>
      <p:graphicFrame>
        <p:nvGraphicFramePr>
          <p:cNvPr id="333" name="Shape 333"/>
          <p:cNvGraphicFramePr/>
          <p:nvPr/>
        </p:nvGraphicFramePr>
        <p:xfrm>
          <a:off x="508775" y="857959"/>
          <a:ext cx="3000000" cy="3000000"/>
        </p:xfrm>
        <a:graphic>
          <a:graphicData uri="http://schemas.openxmlformats.org/drawingml/2006/table">
            <a:tbl>
              <a:tblPr>
                <a:noFill/>
                <a:tableStyleId>{6E1BB720-A182-464A-9667-95F9D6467047}</a:tableStyleId>
              </a:tblPr>
              <a:tblGrid>
                <a:gridCol w="2775400"/>
                <a:gridCol w="1021750"/>
                <a:gridCol w="1116675"/>
                <a:gridCol w="1807050"/>
                <a:gridCol w="1207200"/>
              </a:tblGrid>
              <a:tr h="860925">
                <a:tc>
                  <a:txBody>
                    <a:bodyPr>
                      <a:noAutofit/>
                    </a:bodyPr>
                    <a:lstStyle/>
                    <a:p>
                      <a:pPr lvl="0" rtl="0">
                        <a:spcBef>
                          <a:spcPts val="0"/>
                        </a:spcBef>
                        <a:buNone/>
                      </a:pPr>
                      <a:r>
                        <a:rPr b="1" lang="en" sz="1200">
                          <a:latin typeface="Montserrat"/>
                          <a:ea typeface="Montserrat"/>
                          <a:cs typeface="Montserrat"/>
                          <a:sym typeface="Montserrat"/>
                        </a:rPr>
                        <a:t>CRITERIA</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SCORE1</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SCORE2</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VALUE SCORE3</a:t>
                      </a:r>
                    </a:p>
                  </a:txBody>
                  <a:tcPr marT="91425" marB="91425" marR="91425" marL="91425"/>
                </a:tc>
                <a:tc>
                  <a:txBody>
                    <a:bodyPr>
                      <a:noAutofit/>
                    </a:bodyPr>
                    <a:lstStyle/>
                    <a:p>
                      <a:pPr lvl="0" rtl="0">
                        <a:spcBef>
                          <a:spcPts val="0"/>
                        </a:spcBef>
                        <a:buNone/>
                      </a:pPr>
                      <a:r>
                        <a:rPr b="1" lang="en" sz="1200">
                          <a:latin typeface="Montserrat"/>
                          <a:ea typeface="Montserrat"/>
                          <a:cs typeface="Montserrat"/>
                          <a:sym typeface="Montserrat"/>
                        </a:rPr>
                        <a:t>COMMENTS</a:t>
                      </a:r>
                    </a:p>
                  </a:txBody>
                  <a:tcPr marT="91425" marB="91425" marR="91425" marL="91425"/>
                </a:tc>
              </a:tr>
              <a:tr h="1000050">
                <a:tc>
                  <a:txBody>
                    <a:bodyPr>
                      <a:noAutofit/>
                    </a:bodyPr>
                    <a:lstStyle/>
                    <a:p>
                      <a:pPr lvl="0" rtl="0">
                        <a:spcBef>
                          <a:spcPts val="0"/>
                        </a:spcBef>
                        <a:buNone/>
                      </a:pPr>
                      <a:r>
                        <a:rPr lang="en"/>
                        <a:t>New technology &amp; availability of skill-set</a:t>
                      </a:r>
                    </a:p>
                  </a:txBody>
                  <a:tcPr marT="91425" marB="91425" marR="91425" marL="91425"/>
                </a:tc>
                <a:tc>
                  <a:txBody>
                    <a:bodyPr>
                      <a:noAutofit/>
                    </a:bodyPr>
                    <a:lstStyle/>
                    <a:p>
                      <a:pPr lvl="0" rtl="0">
                        <a:spcBef>
                          <a:spcPts val="0"/>
                        </a:spcBef>
                        <a:buNone/>
                      </a:pPr>
                      <a:r>
                        <a:rPr lang="en"/>
                        <a:t>No</a:t>
                      </a:r>
                    </a:p>
                  </a:txBody>
                  <a:tcPr marT="91425" marB="91425" marR="91425" marL="91425"/>
                </a:tc>
                <a:tc>
                  <a:txBody>
                    <a:bodyPr>
                      <a:noAutofit/>
                    </a:bodyPr>
                    <a:lstStyle/>
                    <a:p>
                      <a:pPr lvl="0" rtl="0">
                        <a:spcBef>
                          <a:spcPts val="0"/>
                        </a:spcBef>
                        <a:buNone/>
                      </a:pPr>
                      <a:r>
                        <a:rPr lang="en"/>
                        <a:t>New skills but available in the industry</a:t>
                      </a:r>
                    </a:p>
                  </a:txBody>
                  <a:tcPr marT="91425" marB="91425" marR="91425" marL="91425"/>
                </a:tc>
                <a:tc>
                  <a:txBody>
                    <a:bodyPr>
                      <a:noAutofit/>
                    </a:bodyPr>
                    <a:lstStyle/>
                    <a:p>
                      <a:pPr lvl="0" rtl="0">
                        <a:spcBef>
                          <a:spcPts val="0"/>
                        </a:spcBef>
                        <a:buNone/>
                      </a:pPr>
                      <a:r>
                        <a:rPr lang="en"/>
                        <a:t>New technology &amp; rare skills</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89575">
                <a:tc>
                  <a:txBody>
                    <a:bodyPr>
                      <a:noAutofit/>
                    </a:bodyPr>
                    <a:lstStyle/>
                    <a:p>
                      <a:pPr lvl="0" rtl="0">
                        <a:spcBef>
                          <a:spcPts val="0"/>
                        </a:spcBef>
                        <a:buNone/>
                      </a:pPr>
                      <a:r>
                        <a:rPr lang="en"/>
                        <a:t>Project aligned with RH IT architectural strategy</a:t>
                      </a:r>
                    </a:p>
                  </a:txBody>
                  <a:tcPr marT="91425" marB="91425" marR="91425" marL="91425"/>
                </a:tc>
                <a:tc>
                  <a:txBody>
                    <a:bodyPr>
                      <a:noAutofit/>
                    </a:bodyPr>
                    <a:lstStyle/>
                    <a:p>
                      <a:pPr lvl="0" rtl="0">
                        <a:spcBef>
                          <a:spcPts val="0"/>
                        </a:spcBef>
                        <a:buNone/>
                      </a:pPr>
                      <a:r>
                        <a:rPr lang="en"/>
                        <a:t>Yes</a:t>
                      </a:r>
                    </a:p>
                  </a:txBody>
                  <a:tcPr marT="91425" marB="91425" marR="91425" marL="91425"/>
                </a:tc>
                <a:tc>
                  <a:txBody>
                    <a:bodyPr>
                      <a:noAutofit/>
                    </a:bodyPr>
                    <a:lstStyle/>
                    <a:p>
                      <a:pPr lvl="0" rtl="0">
                        <a:spcBef>
                          <a:spcPts val="0"/>
                        </a:spcBef>
                        <a:buNone/>
                      </a:pPr>
                      <a:r>
                        <a:rPr lang="en"/>
                        <a:t>To some extent</a:t>
                      </a:r>
                    </a:p>
                  </a:txBody>
                  <a:tcPr marT="91425" marB="91425" marR="91425" marL="91425"/>
                </a:tc>
                <a:tc>
                  <a:txBody>
                    <a:bodyPr>
                      <a:noAutofit/>
                    </a:bodyPr>
                    <a:lstStyle/>
                    <a:p>
                      <a:pPr lvl="0" rtl="0">
                        <a:spcBef>
                          <a:spcPts val="0"/>
                        </a:spcBef>
                        <a:buNone/>
                      </a:pPr>
                      <a:r>
                        <a:rPr lang="en"/>
                        <a:t>No</a:t>
                      </a: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589575">
                <a:tc>
                  <a:txBody>
                    <a:bodyPr>
                      <a:noAutofit/>
                    </a:bodyPr>
                    <a:lstStyle/>
                    <a:p>
                      <a:pPr lvl="0" rtl="0">
                        <a:spcBef>
                          <a:spcPts val="0"/>
                        </a:spcBef>
                        <a:buNone/>
                      </a:pPr>
                      <a:r>
                        <a:rPr lang="en"/>
                        <a:t>Any point-to-point communications (message bus)</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8050">
                <a:tc>
                  <a:txBody>
                    <a:bodyPr>
                      <a:noAutofit/>
                    </a:bodyPr>
                    <a:lstStyle/>
                    <a:p>
                      <a:pPr lvl="0" rtl="0">
                        <a:spcBef>
                          <a:spcPts val="0"/>
                        </a:spcBef>
                        <a:buNone/>
                      </a:pPr>
                      <a:r>
                        <a:rPr lang="en"/>
                        <a:t>Coding complexity</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r h="388050">
                <a:tc>
                  <a:txBody>
                    <a:bodyPr>
                      <a:noAutofit/>
                    </a:bodyPr>
                    <a:lstStyle/>
                    <a:p>
                      <a:pPr lvl="0" rtl="0">
                        <a:spcBef>
                          <a:spcPts val="0"/>
                        </a:spcBef>
                        <a:buNone/>
                      </a:pPr>
                      <a:r>
                        <a:rPr lang="en"/>
                        <a:t>Multiple data sources</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sz="9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idx="4294967295" type="title"/>
          </p:nvPr>
        </p:nvSpPr>
        <p:spPr>
          <a:xfrm>
            <a:off x="437600" y="556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indent="0" lvl="0" marL="0" marR="0" rtl="0">
              <a:lnSpc>
                <a:spcPct val="100000"/>
              </a:lnSpc>
              <a:spcBef>
                <a:spcPts val="0"/>
              </a:spcBef>
              <a:spcAft>
                <a:spcPts val="0"/>
              </a:spcAft>
              <a:buClr>
                <a:srgbClr val="FFFFFF"/>
              </a:buClr>
              <a:buSzPct val="25000"/>
              <a:buFont typeface="Arial"/>
              <a:buNone/>
            </a:pPr>
            <a:r>
              <a:rPr i="1" lang="en" sz="3000">
                <a:solidFill>
                  <a:srgbClr val="990000"/>
                </a:solidFill>
              </a:rPr>
              <a:t>Deployment Productivity</a:t>
            </a:r>
          </a:p>
        </p:txBody>
      </p:sp>
      <p:sp>
        <p:nvSpPr>
          <p:cNvPr id="114" name="Shape 114"/>
          <p:cNvSpPr txBox="1"/>
          <p:nvPr/>
        </p:nvSpPr>
        <p:spPr>
          <a:xfrm flipH="1" rot="10800000">
            <a:off x="166700" y="773249"/>
            <a:ext cx="8769900" cy="38946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lnSpc>
                <a:spcPct val="100000"/>
              </a:lnSpc>
              <a:spcBef>
                <a:spcPts val="0"/>
              </a:spcBef>
              <a:buNone/>
            </a:pPr>
            <a:r>
              <a:t/>
            </a:r>
            <a:endParaRPr sz="900">
              <a:latin typeface="Proxima Nova"/>
              <a:ea typeface="Proxima Nova"/>
              <a:cs typeface="Proxima Nova"/>
              <a:sym typeface="Proxima Nova"/>
            </a:endParaRPr>
          </a:p>
        </p:txBody>
      </p:sp>
      <p:sp>
        <p:nvSpPr>
          <p:cNvPr id="115" name="Shape 115"/>
          <p:cNvSpPr txBox="1"/>
          <p:nvPr/>
        </p:nvSpPr>
        <p:spPr>
          <a:xfrm>
            <a:off x="317775" y="14024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Business Case Owner</a:t>
            </a:r>
          </a:p>
        </p:txBody>
      </p:sp>
      <p:sp>
        <p:nvSpPr>
          <p:cNvPr id="116" name="Shape 116"/>
          <p:cNvSpPr txBox="1"/>
          <p:nvPr/>
        </p:nvSpPr>
        <p:spPr>
          <a:xfrm>
            <a:off x="2764325" y="14024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Graeme Colman</a:t>
            </a:r>
          </a:p>
        </p:txBody>
      </p:sp>
      <p:sp>
        <p:nvSpPr>
          <p:cNvPr id="117" name="Shape 117"/>
          <p:cNvSpPr txBox="1"/>
          <p:nvPr/>
        </p:nvSpPr>
        <p:spPr>
          <a:xfrm>
            <a:off x="317775" y="1783491"/>
            <a:ext cx="2390100" cy="528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Business Case High level Description</a:t>
            </a:r>
          </a:p>
        </p:txBody>
      </p:sp>
      <p:sp>
        <p:nvSpPr>
          <p:cNvPr id="118" name="Shape 118"/>
          <p:cNvSpPr txBox="1"/>
          <p:nvPr/>
        </p:nvSpPr>
        <p:spPr>
          <a:xfrm>
            <a:off x="2764325" y="1783475"/>
            <a:ext cx="6070500" cy="528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Reduce costs and time of deploying software through the use of Openshift in your Devops process.</a:t>
            </a:r>
          </a:p>
        </p:txBody>
      </p:sp>
      <p:sp>
        <p:nvSpPr>
          <p:cNvPr id="119" name="Shape 119"/>
          <p:cNvSpPr txBox="1"/>
          <p:nvPr/>
        </p:nvSpPr>
        <p:spPr>
          <a:xfrm>
            <a:off x="317775" y="10214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Business Case Name</a:t>
            </a:r>
          </a:p>
        </p:txBody>
      </p:sp>
      <p:sp>
        <p:nvSpPr>
          <p:cNvPr id="120" name="Shape 120"/>
          <p:cNvSpPr txBox="1"/>
          <p:nvPr/>
        </p:nvSpPr>
        <p:spPr>
          <a:xfrm>
            <a:off x="2764325" y="10214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Deployment Productivity</a:t>
            </a:r>
          </a:p>
        </p:txBody>
      </p:sp>
      <p:sp>
        <p:nvSpPr>
          <p:cNvPr id="121" name="Shape 121"/>
          <p:cNvSpPr txBox="1"/>
          <p:nvPr/>
        </p:nvSpPr>
        <p:spPr>
          <a:xfrm>
            <a:off x="5880375" y="1021475"/>
            <a:ext cx="15618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Last Updated Date</a:t>
            </a:r>
          </a:p>
        </p:txBody>
      </p:sp>
      <p:sp>
        <p:nvSpPr>
          <p:cNvPr id="122" name="Shape 122"/>
          <p:cNvSpPr txBox="1"/>
          <p:nvPr/>
        </p:nvSpPr>
        <p:spPr>
          <a:xfrm>
            <a:off x="7551325" y="1021475"/>
            <a:ext cx="12834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20th Feb 2017</a:t>
            </a:r>
          </a:p>
        </p:txBody>
      </p:sp>
      <p:sp>
        <p:nvSpPr>
          <p:cNvPr id="123" name="Shape 123"/>
          <p:cNvSpPr txBox="1"/>
          <p:nvPr/>
        </p:nvSpPr>
        <p:spPr>
          <a:xfrm>
            <a:off x="5880375" y="1402475"/>
            <a:ext cx="15618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Target Completion Date</a:t>
            </a:r>
          </a:p>
        </p:txBody>
      </p:sp>
      <p:sp>
        <p:nvSpPr>
          <p:cNvPr id="124" name="Shape 124"/>
          <p:cNvSpPr txBox="1"/>
          <p:nvPr/>
        </p:nvSpPr>
        <p:spPr>
          <a:xfrm>
            <a:off x="7551325" y="1402475"/>
            <a:ext cx="12834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1st March 2017</a:t>
            </a:r>
          </a:p>
        </p:txBody>
      </p:sp>
      <p:sp>
        <p:nvSpPr>
          <p:cNvPr id="125" name="Shape 125"/>
          <p:cNvSpPr txBox="1"/>
          <p:nvPr/>
        </p:nvSpPr>
        <p:spPr>
          <a:xfrm>
            <a:off x="317775" y="23930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Parent Business Case Name</a:t>
            </a:r>
          </a:p>
        </p:txBody>
      </p:sp>
      <p:sp>
        <p:nvSpPr>
          <p:cNvPr id="126" name="Shape 126"/>
          <p:cNvSpPr txBox="1"/>
          <p:nvPr/>
        </p:nvSpPr>
        <p:spPr>
          <a:xfrm>
            <a:off x="2764325" y="23930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2017 IT transformation programme</a:t>
            </a:r>
          </a:p>
        </p:txBody>
      </p:sp>
      <p:sp>
        <p:nvSpPr>
          <p:cNvPr id="127" name="Shape 127"/>
          <p:cNvSpPr txBox="1"/>
          <p:nvPr/>
        </p:nvSpPr>
        <p:spPr>
          <a:xfrm>
            <a:off x="317775" y="2774084"/>
            <a:ext cx="23901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Parent Business Case Owner</a:t>
            </a:r>
          </a:p>
        </p:txBody>
      </p:sp>
      <p:sp>
        <p:nvSpPr>
          <p:cNvPr id="128" name="Shape 128"/>
          <p:cNvSpPr txBox="1"/>
          <p:nvPr/>
        </p:nvSpPr>
        <p:spPr>
          <a:xfrm>
            <a:off x="2764325" y="2774075"/>
            <a:ext cx="3006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t/>
            </a:r>
            <a:endParaRPr sz="900">
              <a:latin typeface="Proxima Nova"/>
              <a:ea typeface="Proxima Nova"/>
              <a:cs typeface="Proxima Nova"/>
              <a:sym typeface="Proxima Nova"/>
            </a:endParaRPr>
          </a:p>
        </p:txBody>
      </p:sp>
      <p:sp>
        <p:nvSpPr>
          <p:cNvPr id="129" name="Shape 129"/>
          <p:cNvSpPr txBox="1"/>
          <p:nvPr/>
        </p:nvSpPr>
        <p:spPr>
          <a:xfrm>
            <a:off x="328775" y="3155087"/>
            <a:ext cx="2390100" cy="13407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Change History</a:t>
            </a:r>
          </a:p>
        </p:txBody>
      </p:sp>
      <p:sp>
        <p:nvSpPr>
          <p:cNvPr id="130" name="Shape 130"/>
          <p:cNvSpPr txBox="1"/>
          <p:nvPr/>
        </p:nvSpPr>
        <p:spPr>
          <a:xfrm>
            <a:off x="2764325" y="3155107"/>
            <a:ext cx="6070500" cy="13407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Proxima Nova"/>
                <a:ea typeface="Proxima Nova"/>
                <a:cs typeface="Proxima Nova"/>
                <a:sym typeface="Proxima Nova"/>
              </a:rPr>
              <a:t>20/02/2017 - Initial version </a:t>
            </a:r>
          </a:p>
        </p:txBody>
      </p:sp>
      <p:sp>
        <p:nvSpPr>
          <p:cNvPr id="131" name="Shape 131"/>
          <p:cNvSpPr txBox="1"/>
          <p:nvPr/>
        </p:nvSpPr>
        <p:spPr>
          <a:xfrm>
            <a:off x="165375" y="716725"/>
            <a:ext cx="87948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SUB BUSINESS CASE DETAILS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idx="4294967295" type="title"/>
          </p:nvPr>
        </p:nvSpPr>
        <p:spPr>
          <a:xfrm>
            <a:off x="590000" y="55600"/>
            <a:ext cx="8364000" cy="637500"/>
          </a:xfrm>
          <a:prstGeom prst="rect">
            <a:avLst/>
          </a:prstGeom>
          <a:noFill/>
          <a:ln cap="flat" cmpd="sng" w="19050">
            <a:solidFill>
              <a:srgbClr val="000000"/>
            </a:solidFill>
            <a:prstDash val="dash"/>
            <a:round/>
            <a:headEnd len="med" w="med" type="none"/>
            <a:tailEnd len="med" w="med" type="none"/>
          </a:ln>
        </p:spPr>
        <p:txBody>
          <a:bodyPr anchorCtr="0" anchor="ctr" bIns="0" lIns="0" rIns="0" tIns="0">
            <a:noAutofit/>
          </a:bodyPr>
          <a:lstStyle/>
          <a:p>
            <a:pPr indent="0" lvl="0" marL="0" marR="0" rtl="0">
              <a:lnSpc>
                <a:spcPct val="100000"/>
              </a:lnSpc>
              <a:spcBef>
                <a:spcPts val="0"/>
              </a:spcBef>
              <a:spcAft>
                <a:spcPts val="0"/>
              </a:spcAft>
              <a:buClr>
                <a:srgbClr val="FFFFFF"/>
              </a:buClr>
              <a:buSzPct val="25000"/>
              <a:buFont typeface="Arial"/>
              <a:buNone/>
            </a:pPr>
            <a:r>
              <a:rPr i="1" lang="en" sz="3000">
                <a:solidFill>
                  <a:srgbClr val="990000"/>
                </a:solidFill>
              </a:rPr>
              <a:t>Deployment Productivity</a:t>
            </a:r>
            <a:r>
              <a:rPr i="1" lang="en" sz="3000">
                <a:solidFill>
                  <a:srgbClr val="990000"/>
                </a:solidFill>
              </a:rPr>
              <a:t> </a:t>
            </a:r>
            <a:r>
              <a:rPr lang="en" sz="3000">
                <a:solidFill>
                  <a:srgbClr val="434343"/>
                </a:solidFill>
                <a:latin typeface="Proxima Nova"/>
                <a:ea typeface="Proxima Nova"/>
                <a:cs typeface="Proxima Nova"/>
                <a:sym typeface="Proxima Nova"/>
              </a:rPr>
              <a:t>Executive Summary</a:t>
            </a:r>
          </a:p>
        </p:txBody>
      </p:sp>
      <p:sp>
        <p:nvSpPr>
          <p:cNvPr id="137" name="Shape 137"/>
          <p:cNvSpPr txBox="1"/>
          <p:nvPr/>
        </p:nvSpPr>
        <p:spPr>
          <a:xfrm>
            <a:off x="165375" y="590875"/>
            <a:ext cx="8794800" cy="780900"/>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solidFill>
                  <a:srgbClr val="434343"/>
                </a:solidFill>
                <a:latin typeface="Proxima Nova"/>
                <a:ea typeface="Proxima Nova"/>
                <a:cs typeface="Proxima Nova"/>
                <a:sym typeface="Proxima Nova"/>
              </a:rPr>
              <a:t>DESCRIPTION:</a:t>
            </a:r>
            <a:r>
              <a:rPr lang="en" sz="900">
                <a:solidFill>
                  <a:srgbClr val="434343"/>
                </a:solidFill>
                <a:latin typeface="Proxima Nova"/>
                <a:ea typeface="Proxima Nova"/>
                <a:cs typeface="Proxima Nova"/>
                <a:sym typeface="Proxima Nova"/>
              </a:rPr>
              <a:t> Reduce the cost and risk while increasing the ability to deliver new products, services to customers</a:t>
            </a:r>
            <a:r>
              <a:rPr lang="en" sz="900">
                <a:solidFill>
                  <a:srgbClr val="434343"/>
                </a:solidFill>
                <a:latin typeface="Proxima Nova"/>
                <a:ea typeface="Proxima Nova"/>
                <a:cs typeface="Proxima Nova"/>
                <a:sym typeface="Proxima Nova"/>
              </a:rPr>
              <a:t> through increasing the efficiency of software deployments.</a:t>
            </a:r>
          </a:p>
          <a:p>
            <a:pPr indent="-285750" lvl="0" marL="457200" rtl="0">
              <a:spcBef>
                <a:spcPts val="0"/>
              </a:spcBef>
              <a:buClr>
                <a:srgbClr val="434343"/>
              </a:buClr>
              <a:buSzPct val="100000"/>
              <a:buFont typeface="Proxima Nova"/>
              <a:buChar char="●"/>
            </a:pPr>
            <a:r>
              <a:rPr lang="en" sz="900">
                <a:solidFill>
                  <a:srgbClr val="434343"/>
                </a:solidFill>
                <a:latin typeface="Proxima Nova"/>
                <a:ea typeface="Proxima Nova"/>
                <a:cs typeface="Proxima Nova"/>
                <a:sym typeface="Proxima Nova"/>
              </a:rPr>
              <a:t>By taking the risk and cost of deploying new software and software changes, we can deliver changes to the business much quicker.</a:t>
            </a:r>
          </a:p>
          <a:p>
            <a:pPr indent="-285750" lvl="0" marL="457200" rtl="0">
              <a:spcBef>
                <a:spcPts val="0"/>
              </a:spcBef>
              <a:buClr>
                <a:srgbClr val="434343"/>
              </a:buClr>
              <a:buSzPct val="100000"/>
              <a:buFont typeface="Proxima Nova"/>
              <a:buChar char="●"/>
            </a:pPr>
            <a:r>
              <a:rPr lang="en" sz="900">
                <a:solidFill>
                  <a:srgbClr val="434343"/>
                </a:solidFill>
                <a:latin typeface="Proxima Nova"/>
                <a:ea typeface="Proxima Nova"/>
                <a:cs typeface="Proxima Nova"/>
                <a:sym typeface="Proxima Nova"/>
              </a:rPr>
              <a:t>The quicker that changes can be made to business trading systems equates to delivering higher revenue streams sooner, increasing revenue for the organisation.</a:t>
            </a:r>
          </a:p>
        </p:txBody>
      </p:sp>
      <p:sp>
        <p:nvSpPr>
          <p:cNvPr id="138" name="Shape 138"/>
          <p:cNvSpPr txBox="1"/>
          <p:nvPr/>
        </p:nvSpPr>
        <p:spPr>
          <a:xfrm>
            <a:off x="165375" y="1402523"/>
            <a:ext cx="43200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KEY OBJECTIVES</a:t>
            </a:r>
          </a:p>
        </p:txBody>
      </p:sp>
      <p:sp>
        <p:nvSpPr>
          <p:cNvPr id="139" name="Shape 139"/>
          <p:cNvSpPr txBox="1"/>
          <p:nvPr/>
        </p:nvSpPr>
        <p:spPr>
          <a:xfrm>
            <a:off x="4509109" y="1411300"/>
            <a:ext cx="4451100" cy="2307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BUSINESS OUTCOMES / SUCCESS METRICS</a:t>
            </a:r>
          </a:p>
        </p:txBody>
      </p:sp>
      <p:sp>
        <p:nvSpPr>
          <p:cNvPr id="140" name="Shape 140"/>
          <p:cNvSpPr txBox="1"/>
          <p:nvPr/>
        </p:nvSpPr>
        <p:spPr>
          <a:xfrm>
            <a:off x="166025" y="1632475"/>
            <a:ext cx="4307700" cy="7809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285750" lvl="0" marL="457200" rtl="0">
              <a:spcBef>
                <a:spcPts val="0"/>
              </a:spcBef>
              <a:buClr>
                <a:srgbClr val="434343"/>
              </a:buClr>
              <a:buSzPct val="100000"/>
              <a:buFont typeface="Proxima Nova"/>
              <a:buChar char="●"/>
            </a:pPr>
            <a:r>
              <a:rPr lang="en" sz="900">
                <a:solidFill>
                  <a:srgbClr val="434343"/>
                </a:solidFill>
                <a:latin typeface="Proxima Nova"/>
                <a:ea typeface="Proxima Nova"/>
                <a:cs typeface="Proxima Nova"/>
                <a:sym typeface="Proxima Nova"/>
              </a:rPr>
              <a:t>Increase YoY trading revenue by 12% over 3 years</a:t>
            </a:r>
          </a:p>
          <a:p>
            <a:pPr indent="-285750" lvl="0" marL="457200" rtl="0">
              <a:spcBef>
                <a:spcPts val="0"/>
              </a:spcBef>
              <a:buClr>
                <a:srgbClr val="434343"/>
              </a:buClr>
              <a:buFont typeface="Proxima Nova"/>
              <a:buChar char="●"/>
            </a:pPr>
            <a:r>
              <a:t/>
            </a:r>
            <a:endParaRPr sz="900">
              <a:solidFill>
                <a:srgbClr val="434343"/>
              </a:solidFill>
              <a:latin typeface="Proxima Nova"/>
              <a:ea typeface="Proxima Nova"/>
              <a:cs typeface="Proxima Nova"/>
              <a:sym typeface="Proxima Nova"/>
            </a:endParaRPr>
          </a:p>
        </p:txBody>
      </p:sp>
      <p:sp>
        <p:nvSpPr>
          <p:cNvPr id="141" name="Shape 141"/>
          <p:cNvSpPr txBox="1"/>
          <p:nvPr/>
        </p:nvSpPr>
        <p:spPr>
          <a:xfrm>
            <a:off x="4508825" y="1639267"/>
            <a:ext cx="4451100" cy="7740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Reduction in infrastructure costs from £xx to £xx over an 18 month timeframe</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Reduce forward looking Infrastructure budget by 30%</a:t>
            </a:r>
          </a:p>
        </p:txBody>
      </p:sp>
      <p:sp>
        <p:nvSpPr>
          <p:cNvPr id="142" name="Shape 142"/>
          <p:cNvSpPr txBox="1"/>
          <p:nvPr/>
        </p:nvSpPr>
        <p:spPr>
          <a:xfrm>
            <a:off x="5620350" y="2475800"/>
            <a:ext cx="3327000" cy="2274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PROJECT CLASSIFICATION (STRATEGY &amp; CAPABILITIES)</a:t>
            </a:r>
          </a:p>
        </p:txBody>
      </p:sp>
      <p:sp>
        <p:nvSpPr>
          <p:cNvPr id="143" name="Shape 143"/>
          <p:cNvSpPr txBox="1"/>
          <p:nvPr/>
        </p:nvSpPr>
        <p:spPr>
          <a:xfrm>
            <a:off x="165375" y="2469325"/>
            <a:ext cx="53817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FINANCIAL FACTORS</a:t>
            </a:r>
          </a:p>
        </p:txBody>
      </p:sp>
      <p:sp>
        <p:nvSpPr>
          <p:cNvPr id="144" name="Shape 144"/>
          <p:cNvSpPr txBox="1"/>
          <p:nvPr/>
        </p:nvSpPr>
        <p:spPr>
          <a:xfrm>
            <a:off x="5620425" y="3693800"/>
            <a:ext cx="3327000" cy="997200"/>
          </a:xfrm>
          <a:prstGeom prst="rect">
            <a:avLst/>
          </a:prstGeom>
          <a:solidFill>
            <a:srgbClr val="D9D9D9"/>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latin typeface="Proxima Nova"/>
                <a:ea typeface="Proxima Nova"/>
                <a:cs typeface="Proxima Nova"/>
                <a:sym typeface="Proxima Nova"/>
              </a:rPr>
              <a:t>Business Capabilities:</a:t>
            </a:r>
            <a:r>
              <a:rPr lang="en" sz="900">
                <a:latin typeface="Proxima Nova"/>
                <a:ea typeface="Proxima Nova"/>
                <a:cs typeface="Proxima Nova"/>
                <a:sym typeface="Proxima Nova"/>
              </a:rPr>
              <a:t> </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Optimize the time to market of products to customers</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Increase the rate of business changes facilitated by IT</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Reduce the business requirements backlog to enable the business to  react to market changes within 5 weeks</a:t>
            </a:r>
          </a:p>
        </p:txBody>
      </p:sp>
      <p:sp>
        <p:nvSpPr>
          <p:cNvPr id="145" name="Shape 145"/>
          <p:cNvSpPr txBox="1"/>
          <p:nvPr/>
        </p:nvSpPr>
        <p:spPr>
          <a:xfrm>
            <a:off x="156875" y="2686225"/>
            <a:ext cx="5381700" cy="2004900"/>
          </a:xfrm>
          <a:prstGeom prst="rect">
            <a:avLst/>
          </a:prstGeom>
          <a:solidFill>
            <a:srgbClr val="EFEFEF"/>
          </a:solid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solidFill>
                  <a:schemeClr val="dk1"/>
                </a:solidFill>
                <a:latin typeface="Proxima Nova"/>
                <a:ea typeface="Proxima Nova"/>
                <a:cs typeface="Proxima Nova"/>
                <a:sym typeface="Proxima Nova"/>
              </a:rPr>
              <a:t>Total costs of current solution:</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1 year		</a:t>
            </a:r>
            <a:r>
              <a:rPr b="1" lang="en" sz="900">
                <a:solidFill>
                  <a:srgbClr val="FF0000"/>
                </a:solidFill>
                <a:latin typeface="Proxima Nova"/>
                <a:ea typeface="Proxima Nova"/>
                <a:cs typeface="Proxima Nova"/>
                <a:sym typeface="Proxima Nova"/>
              </a:rPr>
              <a:t>£1,192,000 </a:t>
            </a:r>
            <a:r>
              <a:rPr b="1" lang="en" sz="900">
                <a:solidFill>
                  <a:schemeClr val="dk1"/>
                </a:solidFill>
                <a:latin typeface="Proxima Nova"/>
                <a:ea typeface="Proxima Nova"/>
                <a:cs typeface="Proxima Nova"/>
                <a:sym typeface="Proxima Nova"/>
              </a:rPr>
              <a:t>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3 years		</a:t>
            </a:r>
            <a:r>
              <a:rPr b="1" lang="en" sz="900">
                <a:solidFill>
                  <a:srgbClr val="FF0000"/>
                </a:solidFill>
                <a:latin typeface="Proxima Nova"/>
                <a:ea typeface="Proxima Nova"/>
                <a:cs typeface="Proxima Nova"/>
                <a:sym typeface="Proxima Nova"/>
              </a:rPr>
              <a:t>£3,576,000</a:t>
            </a:r>
          </a:p>
          <a:p>
            <a:pPr lvl="0">
              <a:spcBef>
                <a:spcPts val="0"/>
              </a:spcBef>
              <a:buNone/>
            </a:pPr>
            <a:r>
              <a:t/>
            </a:r>
            <a:endParaRPr b="1" sz="900">
              <a:solidFill>
                <a:schemeClr val="dk1"/>
              </a:solidFill>
              <a:latin typeface="Proxima Nova"/>
              <a:ea typeface="Proxima Nova"/>
              <a:cs typeface="Proxima Nova"/>
              <a:sym typeface="Proxima Nova"/>
            </a:endParaRPr>
          </a:p>
          <a:p>
            <a:pPr lvl="0">
              <a:spcBef>
                <a:spcPts val="0"/>
              </a:spcBef>
              <a:buNone/>
            </a:pPr>
            <a:r>
              <a:rPr b="1" lang="en" sz="900">
                <a:solidFill>
                  <a:schemeClr val="dk1"/>
                </a:solidFill>
                <a:latin typeface="Proxima Nova"/>
                <a:ea typeface="Proxima Nova"/>
                <a:cs typeface="Proxima Nova"/>
                <a:sym typeface="Proxima Nova"/>
              </a:rPr>
              <a:t>Total cost of implementation: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Cost of implementation 		</a:t>
            </a:r>
            <a:r>
              <a:rPr b="1" lang="en" sz="900">
                <a:solidFill>
                  <a:srgbClr val="FF0000"/>
                </a:solidFill>
                <a:latin typeface="Proxima Nova"/>
                <a:ea typeface="Proxima Nova"/>
                <a:cs typeface="Proxima Nova"/>
                <a:sym typeface="Proxima Nova"/>
              </a:rPr>
              <a:t>£3,654,600</a:t>
            </a:r>
            <a:r>
              <a:rPr b="1" lang="en" sz="900">
                <a:solidFill>
                  <a:schemeClr val="dk1"/>
                </a:solidFill>
                <a:latin typeface="Proxima Nova"/>
                <a:ea typeface="Proxima Nova"/>
                <a:cs typeface="Proxima Nova"/>
                <a:sym typeface="Proxima Nova"/>
              </a:rPr>
              <a:t>	</a:t>
            </a:r>
          </a:p>
          <a:p>
            <a:pPr lvl="0">
              <a:spcBef>
                <a:spcPts val="0"/>
              </a:spcBef>
              <a:buNone/>
            </a:pPr>
            <a:r>
              <a:t/>
            </a:r>
            <a:endParaRPr b="1" sz="900">
              <a:solidFill>
                <a:schemeClr val="dk1"/>
              </a:solidFill>
              <a:latin typeface="Proxima Nova"/>
              <a:ea typeface="Proxima Nova"/>
              <a:cs typeface="Proxima Nova"/>
              <a:sym typeface="Proxima Nova"/>
            </a:endParaRPr>
          </a:p>
          <a:p>
            <a:pPr lvl="0">
              <a:spcBef>
                <a:spcPts val="0"/>
              </a:spcBef>
              <a:buNone/>
            </a:pPr>
            <a:r>
              <a:rPr b="1" lang="en" sz="900">
                <a:solidFill>
                  <a:schemeClr val="dk1"/>
                </a:solidFill>
                <a:latin typeface="Proxima Nova"/>
                <a:ea typeface="Proxima Nova"/>
                <a:cs typeface="Proxima Nova"/>
                <a:sym typeface="Proxima Nova"/>
              </a:rPr>
              <a:t>Total costs of future solution: </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1 year		</a:t>
            </a:r>
            <a:r>
              <a:rPr b="1" lang="en" sz="900">
                <a:solidFill>
                  <a:srgbClr val="FF0000"/>
                </a:solidFill>
                <a:latin typeface="Proxima Nova"/>
                <a:ea typeface="Proxima Nova"/>
                <a:cs typeface="Proxima Nova"/>
                <a:sym typeface="Proxima Nova"/>
              </a:rPr>
              <a:t>£415,476</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Opex costs over 3 years		</a:t>
            </a:r>
            <a:r>
              <a:rPr b="1" lang="en" sz="900">
                <a:solidFill>
                  <a:srgbClr val="FF0000"/>
                </a:solidFill>
                <a:latin typeface="Proxima Nova"/>
                <a:ea typeface="Proxima Nova"/>
                <a:cs typeface="Proxima Nova"/>
                <a:sym typeface="Proxima Nova"/>
              </a:rPr>
              <a:t>£1,246,430</a:t>
            </a:r>
          </a:p>
          <a:p>
            <a:pPr lvl="0" rtl="0">
              <a:spcBef>
                <a:spcPts val="0"/>
              </a:spcBef>
              <a:buNone/>
            </a:pPr>
            <a:r>
              <a:t/>
            </a:r>
            <a:endParaRPr b="1" sz="900">
              <a:solidFill>
                <a:schemeClr val="dk1"/>
              </a:solidFill>
              <a:latin typeface="Proxima Nova"/>
              <a:ea typeface="Proxima Nova"/>
              <a:cs typeface="Proxima Nova"/>
              <a:sym typeface="Proxima Nova"/>
            </a:endParaRPr>
          </a:p>
          <a:p>
            <a:pPr lvl="0" rtl="0">
              <a:spcBef>
                <a:spcPts val="0"/>
              </a:spcBef>
              <a:buNone/>
            </a:pPr>
            <a:r>
              <a:rPr b="1" lang="en" sz="900">
                <a:solidFill>
                  <a:schemeClr val="dk1"/>
                </a:solidFill>
                <a:latin typeface="Proxima Nova"/>
                <a:ea typeface="Proxima Nova"/>
                <a:cs typeface="Proxima Nova"/>
                <a:sym typeface="Proxima Nova"/>
              </a:rPr>
              <a:t>Total Cost saving-</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Savings 1 year			</a:t>
            </a:r>
            <a:r>
              <a:rPr b="1" lang="en" sz="900">
                <a:solidFill>
                  <a:srgbClr val="FF0000"/>
                </a:solidFill>
                <a:latin typeface="Proxima Nova"/>
                <a:ea typeface="Proxima Nova"/>
                <a:cs typeface="Proxima Nova"/>
                <a:sym typeface="Proxima Nova"/>
              </a:rPr>
              <a:t>£776,923</a:t>
            </a:r>
          </a:p>
          <a:p>
            <a:pPr indent="-285750" lvl="0" marL="457200" rtl="0">
              <a:spcBef>
                <a:spcPts val="0"/>
              </a:spcBef>
              <a:buClr>
                <a:schemeClr val="dk1"/>
              </a:buClr>
              <a:buSzPct val="100000"/>
              <a:buFont typeface="Proxima Nova"/>
              <a:buChar char="-"/>
            </a:pPr>
            <a:r>
              <a:rPr b="1" lang="en" sz="900">
                <a:solidFill>
                  <a:schemeClr val="dk1"/>
                </a:solidFill>
                <a:latin typeface="Proxima Nova"/>
                <a:ea typeface="Proxima Nova"/>
                <a:cs typeface="Proxima Nova"/>
                <a:sym typeface="Proxima Nova"/>
              </a:rPr>
              <a:t>Savings 3 years			</a:t>
            </a:r>
            <a:r>
              <a:rPr b="1" lang="en" sz="900">
                <a:solidFill>
                  <a:srgbClr val="FF0000"/>
                </a:solidFill>
                <a:latin typeface="Proxima Nova"/>
                <a:ea typeface="Proxima Nova"/>
                <a:cs typeface="Proxima Nova"/>
                <a:sym typeface="Proxima Nova"/>
              </a:rPr>
              <a:t>£2,330769</a:t>
            </a:r>
            <a:r>
              <a:rPr b="1" lang="en" sz="900">
                <a:solidFill>
                  <a:schemeClr val="dk1"/>
                </a:solidFill>
                <a:latin typeface="Proxima Nova"/>
                <a:ea typeface="Proxima Nova"/>
                <a:cs typeface="Proxima Nova"/>
                <a:sym typeface="Proxima Nova"/>
              </a:rPr>
              <a:t>	</a:t>
            </a:r>
          </a:p>
          <a:p>
            <a:pPr lvl="0" rtl="0">
              <a:spcBef>
                <a:spcPts val="0"/>
              </a:spcBef>
              <a:buNone/>
            </a:pPr>
            <a:r>
              <a:t/>
            </a:r>
            <a:endParaRPr b="1" sz="900">
              <a:solidFill>
                <a:schemeClr val="dk1"/>
              </a:solidFill>
              <a:latin typeface="Proxima Nova"/>
              <a:ea typeface="Proxima Nova"/>
              <a:cs typeface="Proxima Nova"/>
              <a:sym typeface="Proxima Nova"/>
            </a:endParaRPr>
          </a:p>
        </p:txBody>
      </p:sp>
      <p:sp>
        <p:nvSpPr>
          <p:cNvPr id="146" name="Shape 146"/>
          <p:cNvSpPr txBox="1"/>
          <p:nvPr/>
        </p:nvSpPr>
        <p:spPr>
          <a:xfrm>
            <a:off x="5610950" y="2708050"/>
            <a:ext cx="3327000" cy="945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a:spcBef>
                <a:spcPts val="0"/>
              </a:spcBef>
              <a:buNone/>
            </a:pPr>
            <a:r>
              <a:rPr b="1" lang="en" sz="900">
                <a:latin typeface="Proxima Nova"/>
                <a:ea typeface="Proxima Nova"/>
                <a:cs typeface="Proxima Nova"/>
                <a:sym typeface="Proxima Nova"/>
              </a:rPr>
              <a:t>Strategy Alignment:</a:t>
            </a:r>
            <a:r>
              <a:rPr lang="en" sz="900">
                <a:latin typeface="Proxima Nova"/>
                <a:ea typeface="Proxima Nova"/>
                <a:cs typeface="Proxima Nova"/>
                <a:sym typeface="Proxima Nova"/>
              </a:rPr>
              <a:t> </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Cloud First Strategy</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Infrastructure modernization</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Increase YoY trading revenue by 10% over 3 years</a:t>
            </a:r>
          </a:p>
          <a:p>
            <a:pPr lvl="0" rtl="0">
              <a:spcBef>
                <a:spcPts val="0"/>
              </a:spcBef>
              <a:buNone/>
            </a:pPr>
            <a:r>
              <a:t/>
            </a:r>
            <a:endParaRPr sz="9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nvSpPr>
        <p:spPr>
          <a:xfrm>
            <a:off x="0" y="4839575"/>
            <a:ext cx="502800" cy="293100"/>
          </a:xfrm>
          <a:prstGeom prst="rect">
            <a:avLst/>
          </a:prstGeom>
          <a:noFill/>
          <a:ln>
            <a:noFill/>
          </a:ln>
        </p:spPr>
        <p:txBody>
          <a:bodyPr anchorCtr="1" anchor="t" bIns="45700" lIns="91425" rIns="91425" tIns="45700">
            <a:noAutofit/>
          </a:bodyPr>
          <a:lstStyle/>
          <a:p>
            <a:pPr lvl="0" rtl="0">
              <a:spcBef>
                <a:spcPts val="0"/>
              </a:spcBef>
              <a:buNone/>
            </a:pPr>
            <a:r>
              <a:rPr lang="en" sz="1200">
                <a:solidFill>
                  <a:srgbClr val="000000"/>
                </a:solidFill>
                <a:latin typeface="Calibri"/>
                <a:ea typeface="Calibri"/>
                <a:cs typeface="Calibri"/>
                <a:sym typeface="Calibri"/>
              </a:rPr>
              <a:t>4</a:t>
            </a:r>
          </a:p>
        </p:txBody>
      </p:sp>
      <p:sp>
        <p:nvSpPr>
          <p:cNvPr id="153" name="Shape 153"/>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Clr>
                <a:srgbClr val="000000"/>
              </a:buClr>
              <a:buSzPct val="36666"/>
              <a:buFont typeface="Arial"/>
              <a:buNone/>
            </a:pPr>
            <a:r>
              <a:rPr lang="en" sz="3000">
                <a:solidFill>
                  <a:srgbClr val="990000"/>
                </a:solidFill>
                <a:latin typeface="Proxima Nova"/>
                <a:ea typeface="Proxima Nova"/>
                <a:cs typeface="Proxima Nova"/>
                <a:sym typeface="Proxima Nova"/>
              </a:rPr>
              <a:t>Business Objectives</a:t>
            </a:r>
            <a:r>
              <a:rPr lang="en" sz="3000">
                <a:solidFill>
                  <a:srgbClr val="434343"/>
                </a:solidFill>
                <a:latin typeface="Proxima Nova"/>
                <a:ea typeface="Proxima Nova"/>
                <a:cs typeface="Proxima Nova"/>
                <a:sym typeface="Proxima Nova"/>
              </a:rPr>
              <a:t> - Mapped to ROI</a:t>
            </a:r>
          </a:p>
        </p:txBody>
      </p:sp>
      <p:sp>
        <p:nvSpPr>
          <p:cNvPr id="154" name="Shape 154"/>
          <p:cNvSpPr/>
          <p:nvPr/>
        </p:nvSpPr>
        <p:spPr>
          <a:xfrm>
            <a:off x="642300" y="839293"/>
            <a:ext cx="7859400" cy="1346399"/>
          </a:xfrm>
          <a:prstGeom prst="roundRect">
            <a:avLst>
              <a:gd fmla="val 16667" name="adj"/>
            </a:avLst>
          </a:prstGeom>
          <a:solidFill>
            <a:srgbClr val="CCCCCC"/>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775136" y="1054603"/>
            <a:ext cx="1394700" cy="990600"/>
          </a:xfrm>
          <a:prstGeom prst="roundRect">
            <a:avLst>
              <a:gd fmla="val 16667" name="adj"/>
            </a:avLst>
          </a:prstGeom>
          <a:solidFill>
            <a:srgbClr val="B7B7B7"/>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999999"/>
                </a:solidFill>
                <a:latin typeface="Proxima Nova"/>
                <a:ea typeface="Proxima Nova"/>
                <a:cs typeface="Proxima Nova"/>
                <a:sym typeface="Proxima Nova"/>
              </a:rPr>
              <a:t>[Improve Business Performance]</a:t>
            </a:r>
          </a:p>
        </p:txBody>
      </p:sp>
      <p:sp>
        <p:nvSpPr>
          <p:cNvPr id="156" name="Shape 156"/>
          <p:cNvSpPr/>
          <p:nvPr/>
        </p:nvSpPr>
        <p:spPr>
          <a:xfrm>
            <a:off x="2315854" y="1054561"/>
            <a:ext cx="1394700" cy="990600"/>
          </a:xfrm>
          <a:prstGeom prst="roundRect">
            <a:avLst>
              <a:gd fmla="val 16667" name="adj"/>
            </a:avLst>
          </a:prstGeom>
          <a:solidFill>
            <a:srgbClr val="B7B7B7"/>
          </a:solidFill>
          <a:ln>
            <a:noFill/>
          </a:ln>
        </p:spPr>
        <p:txBody>
          <a:bodyPr anchorCtr="0" anchor="b" bIns="91425" lIns="91425" rIns="91425" tIns="91425">
            <a:noAutofit/>
          </a:bodyPr>
          <a:lstStyle/>
          <a:p>
            <a:pPr lvl="0" rtl="0" algn="ctr">
              <a:spcBef>
                <a:spcPts val="0"/>
              </a:spcBef>
              <a:buNone/>
            </a:pPr>
            <a:r>
              <a:rPr b="1" lang="en" sz="900">
                <a:solidFill>
                  <a:srgbClr val="999999"/>
                </a:solidFill>
                <a:latin typeface="Proxima Nova"/>
                <a:ea typeface="Proxima Nova"/>
                <a:cs typeface="Proxima Nova"/>
                <a:sym typeface="Proxima Nova"/>
              </a:rPr>
              <a:t>[Increase </a:t>
            </a:r>
          </a:p>
          <a:p>
            <a:pPr lvl="0" rtl="0" algn="ctr">
              <a:spcBef>
                <a:spcPts val="0"/>
              </a:spcBef>
              <a:buClr>
                <a:srgbClr val="000000"/>
              </a:buClr>
              <a:buSzPct val="122222"/>
              <a:buFont typeface="Arial"/>
              <a:buNone/>
            </a:pPr>
            <a:r>
              <a:rPr b="1" lang="en" sz="900">
                <a:solidFill>
                  <a:srgbClr val="999999"/>
                </a:solidFill>
                <a:latin typeface="Proxima Nova"/>
                <a:ea typeface="Proxima Nova"/>
                <a:cs typeface="Proxima Nova"/>
                <a:sym typeface="Proxima Nova"/>
              </a:rPr>
              <a:t>Revenue]</a:t>
            </a:r>
          </a:p>
        </p:txBody>
      </p:sp>
      <p:sp>
        <p:nvSpPr>
          <p:cNvPr id="157" name="Shape 157"/>
          <p:cNvSpPr/>
          <p:nvPr/>
        </p:nvSpPr>
        <p:spPr>
          <a:xfrm>
            <a:off x="3856597" y="1054561"/>
            <a:ext cx="1394700" cy="990600"/>
          </a:xfrm>
          <a:prstGeom prst="roundRect">
            <a:avLst>
              <a:gd fmla="val 16667" name="adj"/>
            </a:avLst>
          </a:prstGeom>
          <a:solidFill>
            <a:srgbClr val="B7B7B7"/>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999999"/>
                </a:solidFill>
                <a:latin typeface="Proxima Nova"/>
                <a:ea typeface="Proxima Nova"/>
                <a:cs typeface="Proxima Nova"/>
                <a:sym typeface="Proxima Nova"/>
              </a:rPr>
              <a:t>[Increase Customer Experience]</a:t>
            </a:r>
          </a:p>
        </p:txBody>
      </p:sp>
      <p:sp>
        <p:nvSpPr>
          <p:cNvPr id="158" name="Shape 158"/>
          <p:cNvSpPr/>
          <p:nvPr/>
        </p:nvSpPr>
        <p:spPr>
          <a:xfrm>
            <a:off x="5397315" y="1054561"/>
            <a:ext cx="1394700" cy="990599"/>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434343"/>
                </a:solidFill>
                <a:latin typeface="Proxima Nova"/>
                <a:ea typeface="Proxima Nova"/>
                <a:cs typeface="Proxima Nova"/>
                <a:sym typeface="Proxima Nova"/>
              </a:rPr>
              <a:t>[Reduce Cost or Avoidance]</a:t>
            </a:r>
          </a:p>
        </p:txBody>
      </p:sp>
      <p:sp>
        <p:nvSpPr>
          <p:cNvPr id="159" name="Shape 159"/>
          <p:cNvSpPr/>
          <p:nvPr/>
        </p:nvSpPr>
        <p:spPr>
          <a:xfrm>
            <a:off x="6938058" y="1054561"/>
            <a:ext cx="1394700" cy="990600"/>
          </a:xfrm>
          <a:prstGeom prst="roundRect">
            <a:avLst>
              <a:gd fmla="val 16667" name="adj"/>
            </a:avLst>
          </a:prstGeom>
          <a:solidFill>
            <a:srgbClr val="B7B7B7"/>
          </a:solidFill>
          <a:ln>
            <a:noFill/>
          </a:ln>
        </p:spPr>
        <p:txBody>
          <a:bodyPr anchorCtr="0" anchor="b" bIns="91425" lIns="91425" rIns="91425" tIns="91425">
            <a:noAutofit/>
          </a:bodyPr>
          <a:lstStyle/>
          <a:p>
            <a:pPr lvl="0" rtl="0" algn="ctr">
              <a:spcBef>
                <a:spcPts val="0"/>
              </a:spcBef>
              <a:buNone/>
            </a:pPr>
            <a:r>
              <a:t/>
            </a:r>
            <a:endParaRPr b="1" sz="1000">
              <a:solidFill>
                <a:srgbClr val="434343"/>
              </a:solidFill>
            </a:endParaRPr>
          </a:p>
          <a:p>
            <a:pPr lvl="0" rtl="0" algn="ctr">
              <a:spcBef>
                <a:spcPts val="0"/>
              </a:spcBef>
              <a:buNone/>
            </a:pPr>
            <a:r>
              <a:t/>
            </a:r>
            <a:endParaRPr b="1" sz="1000">
              <a:solidFill>
                <a:srgbClr val="434343"/>
              </a:solidFill>
            </a:endParaRPr>
          </a:p>
          <a:p>
            <a:pPr lvl="0" rtl="0" algn="ctr">
              <a:spcBef>
                <a:spcPts val="0"/>
              </a:spcBef>
              <a:buNone/>
            </a:pPr>
            <a:r>
              <a:t/>
            </a:r>
            <a:endParaRPr b="1" sz="1000">
              <a:solidFill>
                <a:srgbClr val="434343"/>
              </a:solidFill>
            </a:endParaRPr>
          </a:p>
          <a:p>
            <a:pPr lvl="0" rtl="0" algn="ctr">
              <a:spcBef>
                <a:spcPts val="0"/>
              </a:spcBef>
              <a:buNone/>
            </a:pPr>
            <a:r>
              <a:rPr b="1" lang="en" sz="900">
                <a:solidFill>
                  <a:srgbClr val="999999"/>
                </a:solidFill>
              </a:rPr>
              <a:t> </a:t>
            </a:r>
            <a:r>
              <a:rPr b="1" lang="en" sz="900">
                <a:solidFill>
                  <a:srgbClr val="999999"/>
                </a:solidFill>
                <a:latin typeface="Proxima Nova"/>
                <a:ea typeface="Proxima Nova"/>
                <a:cs typeface="Proxima Nova"/>
                <a:sym typeface="Proxima Nova"/>
              </a:rPr>
              <a:t>[Risk Mitigation</a:t>
            </a:r>
          </a:p>
          <a:p>
            <a:pPr lvl="0" rtl="0" algn="ctr">
              <a:spcBef>
                <a:spcPts val="0"/>
              </a:spcBef>
              <a:buClr>
                <a:srgbClr val="000000"/>
              </a:buClr>
              <a:buSzPct val="122222"/>
              <a:buFont typeface="Arial"/>
              <a:buNone/>
            </a:pPr>
            <a:r>
              <a:rPr b="1" lang="en" sz="900">
                <a:solidFill>
                  <a:srgbClr val="999999"/>
                </a:solidFill>
                <a:latin typeface="Proxima Nova"/>
                <a:ea typeface="Proxima Nova"/>
                <a:cs typeface="Proxima Nova"/>
                <a:sym typeface="Proxima Nova"/>
              </a:rPr>
              <a:t>Compliance]</a:t>
            </a:r>
          </a:p>
        </p:txBody>
      </p:sp>
      <p:sp>
        <p:nvSpPr>
          <p:cNvPr id="160" name="Shape 160"/>
          <p:cNvSpPr txBox="1"/>
          <p:nvPr/>
        </p:nvSpPr>
        <p:spPr>
          <a:xfrm>
            <a:off x="2684801" y="822400"/>
            <a:ext cx="3840000" cy="2613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latin typeface="Proxima Nova"/>
                <a:ea typeface="Proxima Nova"/>
                <a:cs typeface="Proxima Nova"/>
                <a:sym typeface="Proxima Nova"/>
              </a:rPr>
              <a:t>Core Business Objectives</a:t>
            </a:r>
          </a:p>
        </p:txBody>
      </p:sp>
      <p:pic>
        <p:nvPicPr>
          <p:cNvPr descr="AutomatedProcessIcon3.png" id="161" name="Shape 161"/>
          <p:cNvPicPr preferRelativeResize="0"/>
          <p:nvPr/>
        </p:nvPicPr>
        <p:blipFill>
          <a:blip r:embed="rId3">
            <a:alphaModFix/>
          </a:blip>
          <a:stretch>
            <a:fillRect/>
          </a:stretch>
        </p:blipFill>
        <p:spPr>
          <a:xfrm>
            <a:off x="5821602" y="1150725"/>
            <a:ext cx="546750" cy="352675"/>
          </a:xfrm>
          <a:prstGeom prst="rect">
            <a:avLst/>
          </a:prstGeom>
          <a:noFill/>
          <a:ln>
            <a:noFill/>
          </a:ln>
        </p:spPr>
      </p:pic>
      <p:sp>
        <p:nvSpPr>
          <p:cNvPr id="162" name="Shape 162"/>
          <p:cNvSpPr/>
          <p:nvPr/>
        </p:nvSpPr>
        <p:spPr>
          <a:xfrm>
            <a:off x="670000" y="2326375"/>
            <a:ext cx="7767900" cy="1032600"/>
          </a:xfrm>
          <a:prstGeom prst="roundRect">
            <a:avLst>
              <a:gd fmla="val 16667" name="adj"/>
            </a:avLst>
          </a:prstGeom>
          <a:solidFill>
            <a:srgbClr val="EFEFEF"/>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3" name="Shape 163"/>
          <p:cNvSpPr txBox="1"/>
          <p:nvPr/>
        </p:nvSpPr>
        <p:spPr>
          <a:xfrm>
            <a:off x="2643456" y="2331036"/>
            <a:ext cx="4068000" cy="264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latin typeface="Proxima Nova"/>
                <a:ea typeface="Proxima Nova"/>
                <a:cs typeface="Proxima Nova"/>
                <a:sym typeface="Proxima Nova"/>
              </a:rPr>
              <a:t>Measurable Business Outcomes</a:t>
            </a:r>
          </a:p>
        </p:txBody>
      </p:sp>
      <p:sp>
        <p:nvSpPr>
          <p:cNvPr id="164" name="Shape 164"/>
          <p:cNvSpPr/>
          <p:nvPr/>
        </p:nvSpPr>
        <p:spPr>
          <a:xfrm>
            <a:off x="3061364" y="2618944"/>
            <a:ext cx="1391100" cy="6114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666666"/>
                </a:solidFill>
                <a:latin typeface="Proxima Nova"/>
                <a:ea typeface="Proxima Nova"/>
                <a:cs typeface="Proxima Nova"/>
                <a:sym typeface="Proxima Nova"/>
              </a:rPr>
              <a:t>Reduce the time of business (IT) change from 2 months to 4 weeks.</a:t>
            </a:r>
          </a:p>
        </p:txBody>
      </p:sp>
      <p:sp>
        <p:nvSpPr>
          <p:cNvPr id="165" name="Shape 165"/>
          <p:cNvSpPr/>
          <p:nvPr/>
        </p:nvSpPr>
        <p:spPr>
          <a:xfrm>
            <a:off x="4598021" y="2618944"/>
            <a:ext cx="1391100" cy="611400"/>
          </a:xfrm>
          <a:prstGeom prst="roundRect">
            <a:avLst>
              <a:gd fmla="val 16667" name="adj"/>
            </a:avLst>
          </a:prstGeom>
          <a:solidFill>
            <a:srgbClr val="CFE2F3"/>
          </a:solidFill>
          <a:ln>
            <a:noFill/>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666666"/>
                </a:solidFill>
                <a:latin typeface="Proxima Nova"/>
                <a:ea typeface="Proxima Nova"/>
                <a:cs typeface="Proxima Nova"/>
                <a:sym typeface="Proxima Nova"/>
              </a:rPr>
              <a:t>INc</a:t>
            </a:r>
          </a:p>
        </p:txBody>
      </p:sp>
      <p:sp>
        <p:nvSpPr>
          <p:cNvPr id="166" name="Shape 166"/>
          <p:cNvSpPr/>
          <p:nvPr/>
        </p:nvSpPr>
        <p:spPr>
          <a:xfrm>
            <a:off x="3947325" y="2116151"/>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a:off x="679450" y="3507726"/>
            <a:ext cx="7749000" cy="1077300"/>
          </a:xfrm>
          <a:prstGeom prst="roundRect">
            <a:avLst>
              <a:gd fmla="val 16667" name="adj"/>
            </a:avLst>
          </a:prstGeom>
          <a:solidFill>
            <a:srgbClr val="D9D9D9"/>
          </a:solidFill>
          <a:ln cap="flat" cmpd="sng" w="9525">
            <a:solidFill>
              <a:srgbClr val="666666"/>
            </a:solidFill>
            <a:prstDash val="dot"/>
            <a:round/>
            <a:headEnd len="med" w="med" type="none"/>
            <a:tailEnd len="med" w="med" type="none"/>
          </a:ln>
        </p:spPr>
        <p:txBody>
          <a:bodyPr anchorCtr="0" anchor="ctr" bIns="91425" lIns="91425" rIns="91425" tIns="91425">
            <a:noAutofit/>
          </a:bodyPr>
          <a:lstStyle/>
          <a:p>
            <a:pPr lvl="0" rtl="0">
              <a:spcBef>
                <a:spcPts val="0"/>
              </a:spcBef>
              <a:buNone/>
            </a:pPr>
            <a:r>
              <a:t/>
            </a:r>
            <a:endParaRPr sz="800"/>
          </a:p>
        </p:txBody>
      </p:sp>
      <p:sp>
        <p:nvSpPr>
          <p:cNvPr id="168" name="Shape 168"/>
          <p:cNvSpPr txBox="1"/>
          <p:nvPr/>
        </p:nvSpPr>
        <p:spPr>
          <a:xfrm>
            <a:off x="3760053" y="3538405"/>
            <a:ext cx="1572900" cy="2931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434343"/>
                </a:solidFill>
                <a:latin typeface="Proxima Nova"/>
                <a:ea typeface="Proxima Nova"/>
                <a:cs typeface="Proxima Nova"/>
                <a:sym typeface="Proxima Nova"/>
              </a:rPr>
              <a:t>Key Metrics</a:t>
            </a:r>
          </a:p>
        </p:txBody>
      </p:sp>
      <p:sp>
        <p:nvSpPr>
          <p:cNvPr id="169" name="Shape 169"/>
          <p:cNvSpPr/>
          <p:nvPr/>
        </p:nvSpPr>
        <p:spPr>
          <a:xfrm>
            <a:off x="3947325" y="3304803"/>
            <a:ext cx="1168500" cy="264600"/>
          </a:xfrm>
          <a:prstGeom prst="downArrow">
            <a:avLst>
              <a:gd fmla="val 50000" name="adj1"/>
              <a:gd fmla="val 50000" name="adj2"/>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70" name="Shape 170"/>
          <p:cNvSpPr/>
          <p:nvPr/>
        </p:nvSpPr>
        <p:spPr>
          <a:xfrm>
            <a:off x="3848770" y="3842950"/>
            <a:ext cx="1394700" cy="621300"/>
          </a:xfrm>
          <a:prstGeom prst="roundRect">
            <a:avLst>
              <a:gd fmla="val 16667" name="adj"/>
            </a:avLst>
          </a:prstGeom>
          <a:solidFill>
            <a:srgbClr val="F3F3F3"/>
          </a:solidFill>
          <a:ln cap="flat" cmpd="sng" w="19050">
            <a:solidFill>
              <a:srgbClr val="666666"/>
            </a:solidFill>
            <a:prstDash val="dash"/>
            <a:round/>
            <a:headEnd len="med" w="med" type="none"/>
            <a:tailEnd len="med" w="med" type="none"/>
          </a:ln>
        </p:spPr>
        <p:txBody>
          <a:bodyPr anchorCtr="0" anchor="ctr" bIns="91425" lIns="91425" rIns="91425" tIns="91425">
            <a:noAutofit/>
          </a:bodyPr>
          <a:lstStyle/>
          <a:p>
            <a:pPr lvl="0" rtl="0" algn="ctr">
              <a:spcBef>
                <a:spcPts val="0"/>
              </a:spcBef>
              <a:buClr>
                <a:srgbClr val="000000"/>
              </a:buClr>
              <a:buSzPct val="110000"/>
              <a:buFont typeface="Arial"/>
              <a:buNone/>
            </a:pPr>
            <a:r>
              <a:rPr lang="en" sz="1000">
                <a:solidFill>
                  <a:srgbClr val="990000"/>
                </a:solidFill>
                <a:latin typeface="Proxima Nova"/>
                <a:ea typeface="Proxima Nova"/>
                <a:cs typeface="Proxima Nova"/>
                <a:sym typeface="Proxima Nova"/>
              </a:rPr>
              <a:t>Decrease total annual infrastructure cost from £1m to £300k</a:t>
            </a:r>
          </a:p>
        </p:txBody>
      </p:sp>
      <p:sp>
        <p:nvSpPr>
          <p:cNvPr id="171" name="Shape 171"/>
          <p:cNvSpPr/>
          <p:nvPr/>
        </p:nvSpPr>
        <p:spPr>
          <a:xfrm>
            <a:off x="2315854" y="1054561"/>
            <a:ext cx="1394700" cy="990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None/>
            </a:pPr>
            <a:r>
              <a:rPr b="1" lang="en" sz="900">
                <a:solidFill>
                  <a:srgbClr val="434343"/>
                </a:solidFill>
                <a:latin typeface="Proxima Nova"/>
                <a:ea typeface="Proxima Nova"/>
                <a:cs typeface="Proxima Nova"/>
                <a:sym typeface="Proxima Nova"/>
              </a:rPr>
              <a:t>[Increase </a:t>
            </a:r>
          </a:p>
          <a:p>
            <a:pPr lvl="0" rtl="0" algn="ctr">
              <a:spcBef>
                <a:spcPts val="0"/>
              </a:spcBef>
              <a:buClr>
                <a:srgbClr val="000000"/>
              </a:buClr>
              <a:buSzPct val="122222"/>
              <a:buFont typeface="Arial"/>
              <a:buNone/>
            </a:pPr>
            <a:r>
              <a:rPr b="1" lang="en" sz="900">
                <a:solidFill>
                  <a:srgbClr val="434343"/>
                </a:solidFill>
                <a:latin typeface="Proxima Nova"/>
                <a:ea typeface="Proxima Nova"/>
                <a:cs typeface="Proxima Nova"/>
                <a:sym typeface="Proxima Nova"/>
              </a:rPr>
              <a:t>Revenue]</a:t>
            </a:r>
          </a:p>
        </p:txBody>
      </p:sp>
      <p:pic>
        <p:nvPicPr>
          <p:cNvPr descr="mobile_iphone.png" id="172" name="Shape 172"/>
          <p:cNvPicPr preferRelativeResize="0"/>
          <p:nvPr/>
        </p:nvPicPr>
        <p:blipFill>
          <a:blip r:embed="rId4">
            <a:alphaModFix/>
          </a:blip>
          <a:stretch>
            <a:fillRect/>
          </a:stretch>
        </p:blipFill>
        <p:spPr>
          <a:xfrm>
            <a:off x="2879825" y="1150725"/>
            <a:ext cx="440925" cy="336049"/>
          </a:xfrm>
          <a:prstGeom prst="rect">
            <a:avLst/>
          </a:prstGeom>
          <a:noFill/>
          <a:ln>
            <a:noFill/>
          </a:ln>
        </p:spPr>
      </p:pic>
      <p:sp>
        <p:nvSpPr>
          <p:cNvPr id="173" name="Shape 173"/>
          <p:cNvSpPr/>
          <p:nvPr/>
        </p:nvSpPr>
        <p:spPr>
          <a:xfrm>
            <a:off x="775136" y="1054603"/>
            <a:ext cx="1394700" cy="990600"/>
          </a:xfrm>
          <a:prstGeom prst="roundRect">
            <a:avLst>
              <a:gd fmla="val 16667" name="adj"/>
            </a:avLst>
          </a:prstGeom>
          <a:solidFill>
            <a:srgbClr val="6FA8DC"/>
          </a:solidFill>
          <a:ln>
            <a:noFill/>
          </a:ln>
        </p:spPr>
        <p:txBody>
          <a:bodyPr anchorCtr="0" anchor="b" bIns="91425" lIns="91425" rIns="91425" tIns="91425">
            <a:noAutofit/>
          </a:bodyPr>
          <a:lstStyle/>
          <a:p>
            <a:pPr lvl="0" rtl="0" algn="ctr">
              <a:spcBef>
                <a:spcPts val="0"/>
              </a:spcBef>
              <a:buClr>
                <a:srgbClr val="000000"/>
              </a:buClr>
              <a:buSzPct val="122222"/>
              <a:buFont typeface="Arial"/>
              <a:buNone/>
            </a:pPr>
            <a:r>
              <a:rPr b="1" lang="en" sz="900">
                <a:solidFill>
                  <a:srgbClr val="434343"/>
                </a:solidFill>
                <a:latin typeface="Proxima Nova"/>
                <a:ea typeface="Proxima Nova"/>
                <a:cs typeface="Proxima Nova"/>
                <a:sym typeface="Proxima Nova"/>
              </a:rPr>
              <a:t>[Improve Business Performance]</a:t>
            </a:r>
          </a:p>
        </p:txBody>
      </p:sp>
      <p:pic>
        <p:nvPicPr>
          <p:cNvPr descr="HR-Data.png" id="174" name="Shape 174"/>
          <p:cNvPicPr preferRelativeResize="0"/>
          <p:nvPr/>
        </p:nvPicPr>
        <p:blipFill>
          <a:blip r:embed="rId5">
            <a:alphaModFix/>
          </a:blip>
          <a:stretch>
            <a:fillRect/>
          </a:stretch>
        </p:blipFill>
        <p:spPr>
          <a:xfrm>
            <a:off x="1271188" y="1150725"/>
            <a:ext cx="440925" cy="336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nvSpPr>
        <p:spPr>
          <a:xfrm>
            <a:off x="685800" y="326629"/>
            <a:ext cx="7772400" cy="564899"/>
          </a:xfrm>
          <a:prstGeom prst="rect">
            <a:avLst/>
          </a:prstGeom>
          <a:noFill/>
          <a:ln>
            <a:noFill/>
          </a:ln>
        </p:spPr>
        <p:txBody>
          <a:bodyPr anchorCtr="0" anchor="b" bIns="91425" lIns="91425" rIns="91425" tIns="91425">
            <a:noAutofit/>
          </a:bodyPr>
          <a:lstStyle/>
          <a:p>
            <a:pPr lvl="0" rtl="0">
              <a:spcBef>
                <a:spcPts val="0"/>
              </a:spcBef>
              <a:buClr>
                <a:schemeClr val="dk1"/>
              </a:buClr>
              <a:buSzPct val="36666"/>
              <a:buFont typeface="Arial"/>
              <a:buNone/>
            </a:pPr>
            <a:r>
              <a:rPr lang="en" sz="3000">
                <a:solidFill>
                  <a:srgbClr val="434343"/>
                </a:solidFill>
                <a:latin typeface="Proxima Nova"/>
                <a:ea typeface="Proxima Nova"/>
                <a:cs typeface="Proxima Nova"/>
                <a:sym typeface="Proxima Nova"/>
              </a:rPr>
              <a:t>Scope, Assumptions, Constraints, Risks</a:t>
            </a:r>
          </a:p>
        </p:txBody>
      </p:sp>
      <p:sp>
        <p:nvSpPr>
          <p:cNvPr id="181" name="Shape 181"/>
          <p:cNvSpPr txBox="1"/>
          <p:nvPr/>
        </p:nvSpPr>
        <p:spPr>
          <a:xfrm>
            <a:off x="782100" y="3066375"/>
            <a:ext cx="7557600" cy="1442999"/>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1200">
                <a:solidFill>
                  <a:schemeClr val="dk1"/>
                </a:solidFill>
                <a:latin typeface="Proxima Nova"/>
                <a:ea typeface="Proxima Nova"/>
                <a:cs typeface="Proxima Nova"/>
                <a:sym typeface="Proxima Nova"/>
              </a:rPr>
              <a:t>Assumptions, </a:t>
            </a:r>
            <a:r>
              <a:rPr lang="en" sz="1200">
                <a:solidFill>
                  <a:schemeClr val="dk1"/>
                </a:solidFill>
                <a:latin typeface="Proxima Nova"/>
                <a:ea typeface="Proxima Nova"/>
                <a:cs typeface="Proxima Nova"/>
                <a:sym typeface="Proxima Nova"/>
              </a:rPr>
              <a:t>Constraints, Risks:</a:t>
            </a:r>
            <a:r>
              <a:rPr lang="en" sz="1200">
                <a:solidFill>
                  <a:schemeClr val="dk1"/>
                </a:solidFill>
                <a:latin typeface="Proxima Nova"/>
                <a:ea typeface="Proxima Nova"/>
                <a:cs typeface="Proxima Nova"/>
                <a:sym typeface="Proxima Nova"/>
              </a:rPr>
              <a:t>:</a:t>
            </a:r>
          </a:p>
        </p:txBody>
      </p:sp>
      <p:sp>
        <p:nvSpPr>
          <p:cNvPr id="182" name="Shape 182"/>
          <p:cNvSpPr txBox="1"/>
          <p:nvPr/>
        </p:nvSpPr>
        <p:spPr>
          <a:xfrm>
            <a:off x="793275" y="1042850"/>
            <a:ext cx="4113300" cy="18504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lang="en" sz="1200">
                <a:solidFill>
                  <a:schemeClr val="dk1"/>
                </a:solidFill>
                <a:latin typeface="Proxima Nova"/>
                <a:ea typeface="Proxima Nova"/>
                <a:cs typeface="Proxima Nova"/>
                <a:sym typeface="Proxima Nova"/>
              </a:rPr>
              <a:t>Business Deliverables (In-Scope):</a:t>
            </a:r>
          </a:p>
          <a:p>
            <a:pPr indent="-304800" lvl="0" marL="457200" rtl="0">
              <a:spcBef>
                <a:spcPts val="0"/>
              </a:spcBef>
              <a:buClr>
                <a:schemeClr val="dk1"/>
              </a:buClr>
              <a:buSzPct val="100000"/>
              <a:buFont typeface="Proxima Nova"/>
              <a:buChar char="●"/>
            </a:pPr>
            <a:r>
              <a:rPr lang="en" sz="1200">
                <a:solidFill>
                  <a:schemeClr val="dk1"/>
                </a:solidFill>
                <a:latin typeface="Proxima Nova"/>
                <a:ea typeface="Proxima Nova"/>
                <a:cs typeface="Proxima Nova"/>
                <a:sym typeface="Proxima Nova"/>
              </a:rPr>
              <a:t>Migration of IST applications to Containers on Openshift platform</a:t>
            </a:r>
          </a:p>
          <a:p>
            <a:pPr indent="-304800" lvl="0" marL="457200" rtl="0">
              <a:spcBef>
                <a:spcPts val="0"/>
              </a:spcBef>
              <a:buClr>
                <a:schemeClr val="dk1"/>
              </a:buClr>
              <a:buSzPct val="100000"/>
              <a:buFont typeface="Proxima Nova"/>
              <a:buChar char="●"/>
            </a:pPr>
            <a:r>
              <a:rPr lang="en" sz="1200">
                <a:solidFill>
                  <a:schemeClr val="dk1"/>
                </a:solidFill>
                <a:latin typeface="Proxima Nova"/>
                <a:ea typeface="Proxima Nova"/>
                <a:cs typeface="Proxima Nova"/>
                <a:sym typeface="Proxima Nova"/>
              </a:rPr>
              <a:t>Lift &amp; Shift of applications</a:t>
            </a:r>
          </a:p>
          <a:p>
            <a:pPr lvl="0" rtl="0">
              <a:spcBef>
                <a:spcPts val="0"/>
              </a:spcBef>
              <a:buNone/>
            </a:pPr>
            <a:r>
              <a:t/>
            </a:r>
            <a:endParaRPr sz="1200">
              <a:solidFill>
                <a:schemeClr val="dk1"/>
              </a:solidFill>
              <a:latin typeface="Proxima Nova"/>
              <a:ea typeface="Proxima Nova"/>
              <a:cs typeface="Proxima Nova"/>
              <a:sym typeface="Proxima Nova"/>
            </a:endParaRPr>
          </a:p>
        </p:txBody>
      </p:sp>
      <p:sp>
        <p:nvSpPr>
          <p:cNvPr id="183" name="Shape 183"/>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5</a:t>
            </a:r>
          </a:p>
        </p:txBody>
      </p:sp>
      <p:sp>
        <p:nvSpPr>
          <p:cNvPr id="184" name="Shape 184"/>
          <p:cNvSpPr txBox="1"/>
          <p:nvPr/>
        </p:nvSpPr>
        <p:spPr>
          <a:xfrm>
            <a:off x="5094725" y="1042850"/>
            <a:ext cx="3255900" cy="18504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a:spcBef>
                <a:spcPts val="0"/>
              </a:spcBef>
              <a:buNone/>
            </a:pPr>
            <a:r>
              <a:rPr lang="en" sz="1200">
                <a:solidFill>
                  <a:schemeClr val="dk1"/>
                </a:solidFill>
                <a:latin typeface="Proxima Nova"/>
                <a:ea typeface="Proxima Nova"/>
                <a:cs typeface="Proxima Nova"/>
                <a:sym typeface="Proxima Nova"/>
              </a:rPr>
              <a:t>Out of Scope:</a:t>
            </a:r>
          </a:p>
          <a:p>
            <a:pPr indent="-304800" lvl="0" marL="457200" rtl="0">
              <a:spcBef>
                <a:spcPts val="0"/>
              </a:spcBef>
              <a:buClr>
                <a:schemeClr val="dk1"/>
              </a:buClr>
              <a:buSzPct val="100000"/>
              <a:buFont typeface="Proxima Nova"/>
              <a:buChar char="●"/>
            </a:pPr>
            <a:r>
              <a:rPr lang="en" sz="1200">
                <a:solidFill>
                  <a:schemeClr val="dk1"/>
                </a:solidFill>
                <a:latin typeface="Proxima Nova"/>
                <a:ea typeface="Proxima Nova"/>
                <a:cs typeface="Proxima Nova"/>
                <a:sym typeface="Proxima Nova"/>
              </a:rPr>
              <a:t>Functional changes to applications.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nvSpPr>
        <p:spPr>
          <a:xfrm flipH="1" rot="10800000">
            <a:off x="166700" y="163650"/>
            <a:ext cx="8769900" cy="20175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lnSpc>
                <a:spcPct val="100000"/>
              </a:lnSpc>
              <a:spcBef>
                <a:spcPts val="0"/>
              </a:spcBef>
              <a:buNone/>
            </a:pPr>
            <a:r>
              <a:t/>
            </a:r>
            <a:endParaRPr sz="900">
              <a:latin typeface="Proxima Nova"/>
              <a:ea typeface="Proxima Nova"/>
              <a:cs typeface="Proxima Nova"/>
              <a:sym typeface="Proxima Nova"/>
            </a:endParaRPr>
          </a:p>
        </p:txBody>
      </p:sp>
      <p:sp>
        <p:nvSpPr>
          <p:cNvPr id="190" name="Shape 190"/>
          <p:cNvSpPr txBox="1"/>
          <p:nvPr/>
        </p:nvSpPr>
        <p:spPr>
          <a:xfrm>
            <a:off x="165375" y="107125"/>
            <a:ext cx="8794800" cy="232500"/>
          </a:xfrm>
          <a:prstGeom prst="rect">
            <a:avLst/>
          </a:prstGeom>
          <a:solidFill>
            <a:srgbClr val="6FA8DC"/>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SUB BUSINESS CASE CURRENT SOLUTION - ITS Production Server </a:t>
            </a:r>
            <a:r>
              <a:rPr b="1" lang="en" sz="900">
                <a:solidFill>
                  <a:srgbClr val="434343"/>
                </a:solidFill>
                <a:latin typeface="Proxima Nova"/>
                <a:ea typeface="Proxima Nova"/>
                <a:cs typeface="Proxima Nova"/>
                <a:sym typeface="Proxima Nova"/>
              </a:rPr>
              <a:t>Consolidation</a:t>
            </a:r>
          </a:p>
        </p:txBody>
      </p:sp>
      <p:sp>
        <p:nvSpPr>
          <p:cNvPr id="191" name="Shape 191"/>
          <p:cNvSpPr txBox="1"/>
          <p:nvPr/>
        </p:nvSpPr>
        <p:spPr>
          <a:xfrm>
            <a:off x="325925" y="403892"/>
            <a:ext cx="8448300" cy="972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0" lvl="0" marL="0" rtl="0">
              <a:spcBef>
                <a:spcPts val="0"/>
              </a:spcBef>
              <a:buNone/>
            </a:pPr>
            <a:r>
              <a:rPr b="1" lang="en" sz="900">
                <a:latin typeface="Proxima Nova"/>
                <a:ea typeface="Proxima Nova"/>
                <a:cs typeface="Proxima Nova"/>
                <a:sym typeface="Proxima Nova"/>
              </a:rPr>
              <a:t>CURRENT SOLUTION:</a:t>
            </a:r>
            <a:r>
              <a:rPr lang="en" sz="900">
                <a:latin typeface="Proxima Nova"/>
                <a:ea typeface="Proxima Nova"/>
                <a:cs typeface="Proxima Nova"/>
                <a:sym typeface="Proxima Nova"/>
              </a:rPr>
              <a:t>  </a:t>
            </a:r>
          </a:p>
          <a:p>
            <a:pPr indent="-285750" lvl="0" marL="457200" rtl="0">
              <a:spcBef>
                <a:spcPts val="0"/>
              </a:spcBef>
              <a:buSzPct val="100000"/>
              <a:buFont typeface="Proxima Nova"/>
              <a:buChar char="●"/>
            </a:pPr>
            <a:r>
              <a:rPr lang="en" sz="900">
                <a:latin typeface="Proxima Nova"/>
                <a:ea typeface="Proxima Nova"/>
                <a:cs typeface="Proxima Nova"/>
                <a:sym typeface="Proxima Nova"/>
              </a:rPr>
              <a:t>I</a:t>
            </a:r>
            <a:r>
              <a:rPr lang="en" sz="900">
                <a:solidFill>
                  <a:schemeClr val="dk1"/>
                </a:solidFill>
                <a:latin typeface="Proxima Nova"/>
                <a:ea typeface="Proxima Nova"/>
                <a:cs typeface="Proxima Nova"/>
                <a:sym typeface="Proxima Nova"/>
              </a:rPr>
              <a:t>TS have the following IT infrastructure to support global trading applications</a:t>
            </a:r>
          </a:p>
          <a:p>
            <a:pPr indent="-285750" lvl="0" marL="457200" rtl="0">
              <a:spcBef>
                <a:spcPts val="0"/>
              </a:spcBef>
              <a:buSzPct val="100000"/>
              <a:buFont typeface="Proxima Nova"/>
              <a:buChar char="●"/>
            </a:pPr>
            <a:r>
              <a:rPr lang="en" sz="900">
                <a:solidFill>
                  <a:schemeClr val="dk1"/>
                </a:solidFill>
                <a:latin typeface="Proxima Nova"/>
                <a:ea typeface="Proxima Nova"/>
                <a:cs typeface="Proxima Nova"/>
                <a:sym typeface="Proxima Nova"/>
              </a:rPr>
              <a:t>50 production applications </a:t>
            </a:r>
          </a:p>
          <a:p>
            <a:pPr indent="-285750" lvl="0" marL="457200" rtl="0">
              <a:spcBef>
                <a:spcPts val="0"/>
              </a:spcBef>
              <a:buSzPct val="100000"/>
              <a:buFont typeface="Proxima Nova"/>
              <a:buChar char="●"/>
            </a:pPr>
            <a:r>
              <a:rPr lang="en" sz="900">
                <a:solidFill>
                  <a:schemeClr val="dk1"/>
                </a:solidFill>
                <a:latin typeface="Proxima Nova"/>
                <a:ea typeface="Proxima Nova"/>
                <a:cs typeface="Proxima Nova"/>
                <a:sym typeface="Proxima Nova"/>
              </a:rPr>
              <a:t>300 virtual machines </a:t>
            </a:r>
          </a:p>
          <a:p>
            <a:pPr indent="-285750" lvl="0" marL="457200" rtl="0">
              <a:spcBef>
                <a:spcPts val="0"/>
              </a:spcBef>
              <a:buSzPct val="100000"/>
              <a:buFont typeface="Proxima Nova"/>
              <a:buChar char="●"/>
            </a:pPr>
            <a:r>
              <a:rPr lang="en" sz="900">
                <a:solidFill>
                  <a:schemeClr val="dk1"/>
                </a:solidFill>
                <a:latin typeface="Proxima Nova"/>
                <a:ea typeface="Proxima Nova"/>
                <a:cs typeface="Proxima Nova"/>
                <a:sym typeface="Proxima Nova"/>
              </a:rPr>
              <a:t>80 physical servers.</a:t>
            </a:r>
          </a:p>
          <a:p>
            <a:pPr indent="-285750" lvl="0" marL="457200" rtl="0">
              <a:spcBef>
                <a:spcPts val="0"/>
              </a:spcBef>
              <a:buClr>
                <a:schemeClr val="dk1"/>
              </a:buClr>
              <a:buSzPct val="100000"/>
              <a:buFont typeface="Proxima Nova"/>
              <a:buChar char="●"/>
            </a:pPr>
            <a:r>
              <a:rPr lang="en" sz="900">
                <a:solidFill>
                  <a:schemeClr val="dk1"/>
                </a:solidFill>
                <a:latin typeface="Proxima Nova"/>
                <a:ea typeface="Proxima Nova"/>
                <a:cs typeface="Proxima Nova"/>
                <a:sym typeface="Proxima Nova"/>
              </a:rPr>
              <a:t>Applications are generally Java workloads running on JBoss EAP and Tomcat, either clustered or single app</a:t>
            </a:r>
          </a:p>
          <a:p>
            <a:pPr lvl="0" rtl="0">
              <a:spcBef>
                <a:spcPts val="0"/>
              </a:spcBef>
              <a:buNone/>
            </a:pPr>
            <a:r>
              <a:t/>
            </a:r>
            <a:endParaRPr sz="900">
              <a:solidFill>
                <a:schemeClr val="dk1"/>
              </a:solidFill>
              <a:latin typeface="Proxima Nova"/>
              <a:ea typeface="Proxima Nova"/>
              <a:cs typeface="Proxima Nova"/>
              <a:sym typeface="Proxima Nova"/>
            </a:endParaRPr>
          </a:p>
          <a:p>
            <a:pPr indent="0" lvl="0" marL="0" rtl="0">
              <a:spcBef>
                <a:spcPts val="0"/>
              </a:spcBef>
              <a:buNone/>
            </a:pPr>
            <a:r>
              <a:t/>
            </a:r>
            <a:endParaRPr sz="900">
              <a:solidFill>
                <a:schemeClr val="dk1"/>
              </a:solidFill>
              <a:latin typeface="Proxima Nova"/>
              <a:ea typeface="Proxima Nova"/>
              <a:cs typeface="Proxima Nova"/>
              <a:sym typeface="Proxima Nova"/>
            </a:endParaRPr>
          </a:p>
        </p:txBody>
      </p:sp>
      <p:sp>
        <p:nvSpPr>
          <p:cNvPr id="192" name="Shape 192"/>
          <p:cNvSpPr txBox="1"/>
          <p:nvPr/>
        </p:nvSpPr>
        <p:spPr>
          <a:xfrm>
            <a:off x="317775" y="1432267"/>
            <a:ext cx="1809300" cy="297599"/>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OPEX COST</a:t>
            </a:r>
          </a:p>
        </p:txBody>
      </p:sp>
      <p:sp>
        <p:nvSpPr>
          <p:cNvPr id="193" name="Shape 193"/>
          <p:cNvSpPr txBox="1"/>
          <p:nvPr/>
        </p:nvSpPr>
        <p:spPr>
          <a:xfrm>
            <a:off x="2230925" y="1432267"/>
            <a:ext cx="6543300" cy="297599"/>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latin typeface="Proxima Nova"/>
                <a:ea typeface="Proxima Nova"/>
                <a:cs typeface="Proxima Nova"/>
                <a:sym typeface="Proxima Nova"/>
              </a:rPr>
              <a:t>£1,192,000 Per Annum</a:t>
            </a:r>
            <a:r>
              <a:rPr lang="en" sz="900">
                <a:latin typeface="Proxima Nova"/>
                <a:ea typeface="Proxima Nova"/>
                <a:cs typeface="Proxima Nova"/>
                <a:sym typeface="Proxima Nova"/>
              </a:rPr>
              <a:t>	</a:t>
            </a:r>
          </a:p>
        </p:txBody>
      </p:sp>
      <p:sp>
        <p:nvSpPr>
          <p:cNvPr id="194" name="Shape 194"/>
          <p:cNvSpPr txBox="1"/>
          <p:nvPr/>
        </p:nvSpPr>
        <p:spPr>
          <a:xfrm>
            <a:off x="317775" y="1813267"/>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CURRENT COST DESCRIPTION</a:t>
            </a:r>
          </a:p>
        </p:txBody>
      </p:sp>
      <p:sp>
        <p:nvSpPr>
          <p:cNvPr id="195" name="Shape 195"/>
          <p:cNvSpPr txBox="1"/>
          <p:nvPr/>
        </p:nvSpPr>
        <p:spPr>
          <a:xfrm>
            <a:off x="2230925" y="1813267"/>
            <a:ext cx="6543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Clr>
                <a:schemeClr val="dk1"/>
              </a:buClr>
              <a:buSzPct val="122222"/>
              <a:buFont typeface="Arial"/>
              <a:buNone/>
            </a:pPr>
            <a:r>
              <a:rPr b="1" lang="en" sz="900">
                <a:solidFill>
                  <a:schemeClr val="dk1"/>
                </a:solidFill>
                <a:latin typeface="Proxima Nova"/>
                <a:ea typeface="Proxima Nova"/>
                <a:cs typeface="Proxima Nova"/>
                <a:sym typeface="Proxima Nova"/>
              </a:rPr>
              <a:t>Costs for annualized Datacenter, Operations, Support and Maintenance of 80 Physical Servers </a:t>
            </a:r>
          </a:p>
        </p:txBody>
      </p:sp>
      <p:sp>
        <p:nvSpPr>
          <p:cNvPr id="196" name="Shape 196"/>
          <p:cNvSpPr txBox="1"/>
          <p:nvPr/>
        </p:nvSpPr>
        <p:spPr>
          <a:xfrm flipH="1" rot="10800000">
            <a:off x="166700" y="2324699"/>
            <a:ext cx="8769900" cy="2749200"/>
          </a:xfrm>
          <a:prstGeom prst="rect">
            <a:avLst/>
          </a:prstGeom>
          <a:solidFill>
            <a:srgbClr val="EFEFEF"/>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lnSpc>
                <a:spcPct val="100000"/>
              </a:lnSpc>
              <a:spcBef>
                <a:spcPts val="0"/>
              </a:spcBef>
              <a:buNone/>
            </a:pPr>
            <a:r>
              <a:t/>
            </a:r>
            <a:endParaRPr sz="900">
              <a:latin typeface="Proxima Nova"/>
              <a:ea typeface="Proxima Nova"/>
              <a:cs typeface="Proxima Nova"/>
              <a:sym typeface="Proxima Nova"/>
            </a:endParaRPr>
          </a:p>
        </p:txBody>
      </p:sp>
      <p:sp>
        <p:nvSpPr>
          <p:cNvPr id="197" name="Shape 197"/>
          <p:cNvSpPr txBox="1"/>
          <p:nvPr/>
        </p:nvSpPr>
        <p:spPr>
          <a:xfrm>
            <a:off x="165375" y="2268230"/>
            <a:ext cx="8794800" cy="232500"/>
          </a:xfrm>
          <a:prstGeom prst="rect">
            <a:avLst/>
          </a:prstGeom>
          <a:solidFill>
            <a:srgbClr val="93C47D"/>
          </a:solidFill>
          <a:ln>
            <a:noFill/>
          </a:ln>
        </p:spPr>
        <p:txBody>
          <a:bodyPr anchorCtr="0" anchor="ctr" bIns="91425" lIns="91425" rIns="91425" tIns="91425">
            <a:noAutofit/>
          </a:bodyPr>
          <a:lstStyle/>
          <a:p>
            <a:pPr lvl="0" rtl="0">
              <a:spcBef>
                <a:spcPts val="0"/>
              </a:spcBef>
              <a:buNone/>
            </a:pPr>
            <a:r>
              <a:rPr b="1" lang="en" sz="900">
                <a:solidFill>
                  <a:srgbClr val="434343"/>
                </a:solidFill>
                <a:latin typeface="Proxima Nova"/>
                <a:ea typeface="Proxima Nova"/>
                <a:cs typeface="Proxima Nova"/>
                <a:sym typeface="Proxima Nova"/>
              </a:rPr>
              <a:t>SUB BUSINESS CASE FUTURE SOLUTION - FUTURE SOLUTION COMPONENT</a:t>
            </a:r>
          </a:p>
        </p:txBody>
      </p:sp>
      <p:sp>
        <p:nvSpPr>
          <p:cNvPr id="198" name="Shape 198"/>
          <p:cNvSpPr txBox="1"/>
          <p:nvPr/>
        </p:nvSpPr>
        <p:spPr>
          <a:xfrm>
            <a:off x="317775" y="2572980"/>
            <a:ext cx="15528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FUTURE</a:t>
            </a:r>
            <a:r>
              <a:rPr lang="en" sz="900">
                <a:latin typeface="Overpass"/>
                <a:ea typeface="Overpass"/>
                <a:cs typeface="Overpass"/>
                <a:sym typeface="Overpass"/>
              </a:rPr>
              <a:t> SOLUTION</a:t>
            </a:r>
          </a:p>
        </p:txBody>
      </p:sp>
      <p:sp>
        <p:nvSpPr>
          <p:cNvPr id="199" name="Shape 199"/>
          <p:cNvSpPr txBox="1"/>
          <p:nvPr/>
        </p:nvSpPr>
        <p:spPr>
          <a:xfrm>
            <a:off x="1916275" y="2572980"/>
            <a:ext cx="68580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a:spcBef>
                <a:spcPts val="0"/>
              </a:spcBef>
              <a:buNone/>
            </a:pPr>
            <a:r>
              <a:rPr lang="en" sz="900">
                <a:latin typeface="Proxima Nova"/>
                <a:ea typeface="Proxima Nova"/>
                <a:cs typeface="Proxima Nova"/>
                <a:sym typeface="Proxima Nova"/>
              </a:rPr>
              <a:t>Containerized applications - Taking advantage of container densify </a:t>
            </a:r>
            <a:r>
              <a:rPr lang="en" sz="900">
                <a:solidFill>
                  <a:schemeClr val="dk1"/>
                </a:solidFill>
                <a:latin typeface="Proxima Nova"/>
                <a:ea typeface="Proxima Nova"/>
                <a:cs typeface="Proxima Nova"/>
                <a:sym typeface="Proxima Nova"/>
              </a:rPr>
              <a:t>migrate all app workloads to Openshift running in containers.</a:t>
            </a:r>
          </a:p>
          <a:p>
            <a:pPr lvl="0" rtl="0">
              <a:spcBef>
                <a:spcPts val="0"/>
              </a:spcBef>
              <a:buNone/>
            </a:pPr>
            <a:r>
              <a:t/>
            </a:r>
            <a:endParaRPr sz="900">
              <a:latin typeface="Proxima Nova"/>
              <a:ea typeface="Proxima Nova"/>
              <a:cs typeface="Proxima Nova"/>
              <a:sym typeface="Proxima Nova"/>
            </a:endParaRPr>
          </a:p>
        </p:txBody>
      </p:sp>
      <p:sp>
        <p:nvSpPr>
          <p:cNvPr id="200" name="Shape 200"/>
          <p:cNvSpPr txBox="1"/>
          <p:nvPr/>
        </p:nvSpPr>
        <p:spPr>
          <a:xfrm>
            <a:off x="325925" y="2953974"/>
            <a:ext cx="8448300" cy="8490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indent="-285750" lvl="0" marL="457200" rtl="0">
              <a:spcBef>
                <a:spcPts val="0"/>
              </a:spcBef>
              <a:buSzPct val="100000"/>
              <a:buFont typeface="Proxima Nova"/>
              <a:buChar char="●"/>
            </a:pPr>
            <a:r>
              <a:rPr lang="en" sz="900">
                <a:latin typeface="Proxima Nova"/>
                <a:ea typeface="Proxima Nova"/>
                <a:cs typeface="Proxima Nova"/>
                <a:sym typeface="Proxima Nova"/>
              </a:rPr>
              <a:t>Migrate all Java EAP and Tomcat workloads to running within Openshift containers</a:t>
            </a:r>
          </a:p>
          <a:p>
            <a:pPr indent="-285750" lvl="0" marL="457200" rtl="0">
              <a:spcBef>
                <a:spcPts val="0"/>
              </a:spcBef>
              <a:buSzPct val="100000"/>
              <a:buFont typeface="Proxima Nova"/>
              <a:buChar char="●"/>
            </a:pPr>
            <a:r>
              <a:rPr lang="en" sz="900">
                <a:latin typeface="Proxima Nova"/>
                <a:ea typeface="Proxima Nova"/>
                <a:cs typeface="Proxima Nova"/>
                <a:sym typeface="Proxima Nova"/>
              </a:rPr>
              <a:t>For apps that are clustered to provide HA, then utilize Openshift replica controllers for HA rather than have a redundant server in the cluster</a:t>
            </a:r>
          </a:p>
          <a:p>
            <a:pPr indent="-285750" lvl="0" marL="457200" rtl="0">
              <a:spcBef>
                <a:spcPts val="0"/>
              </a:spcBef>
              <a:buSzPct val="100000"/>
              <a:buFont typeface="Proxima Nova"/>
              <a:buChar char="●"/>
            </a:pPr>
            <a:r>
              <a:rPr lang="en" sz="900">
                <a:latin typeface="Proxima Nova"/>
                <a:ea typeface="Proxima Nova"/>
                <a:cs typeface="Proxima Nova"/>
                <a:sym typeface="Proxima Nova"/>
              </a:rPr>
              <a:t>For apps that are clustered to provide throughput, then  migrate 1 to1 into containers</a:t>
            </a:r>
          </a:p>
          <a:p>
            <a:pPr indent="-285750" lvl="0" marL="457200" rtl="0">
              <a:spcBef>
                <a:spcPts val="0"/>
              </a:spcBef>
              <a:buSzPct val="100000"/>
              <a:buFont typeface="Proxima Nova"/>
              <a:buChar char="●"/>
            </a:pPr>
            <a:r>
              <a:rPr lang="en" sz="900">
                <a:latin typeface="Proxima Nova"/>
                <a:ea typeface="Proxima Nova"/>
                <a:cs typeface="Proxima Nova"/>
                <a:sym typeface="Proxima Nova"/>
              </a:rPr>
              <a:t>Take advantage of container density of current </a:t>
            </a:r>
            <a:r>
              <a:rPr b="1" lang="en" sz="900">
                <a:latin typeface="Proxima Nova"/>
                <a:ea typeface="Proxima Nova"/>
                <a:cs typeface="Proxima Nova"/>
                <a:sym typeface="Proxima Nova"/>
              </a:rPr>
              <a:t>3.75 VMs to 1 server </a:t>
            </a:r>
            <a:r>
              <a:rPr lang="en" sz="900">
                <a:latin typeface="Proxima Nova"/>
                <a:ea typeface="Proxima Nova"/>
                <a:cs typeface="Proxima Nova"/>
                <a:sym typeface="Proxima Nova"/>
              </a:rPr>
              <a:t>to </a:t>
            </a:r>
            <a:r>
              <a:rPr b="1" lang="en" sz="900">
                <a:latin typeface="Proxima Nova"/>
                <a:ea typeface="Proxima Nova"/>
                <a:cs typeface="Proxima Nova"/>
                <a:sym typeface="Proxima Nova"/>
              </a:rPr>
              <a:t>8 Containers to 1 server</a:t>
            </a:r>
            <a:r>
              <a:rPr lang="en" sz="900">
                <a:latin typeface="Proxima Nova"/>
                <a:ea typeface="Proxima Nova"/>
                <a:cs typeface="Proxima Nova"/>
                <a:sym typeface="Proxima Nova"/>
              </a:rPr>
              <a:t> </a:t>
            </a:r>
          </a:p>
          <a:p>
            <a:pPr indent="-285750" lvl="0" marL="457200" rtl="0">
              <a:spcBef>
                <a:spcPts val="0"/>
              </a:spcBef>
              <a:buSzPct val="100000"/>
              <a:buFont typeface="Proxima Nova"/>
              <a:buChar char="●"/>
            </a:pPr>
            <a:r>
              <a:rPr lang="en" sz="900">
                <a:latin typeface="Proxima Nova"/>
                <a:ea typeface="Proxima Nova"/>
                <a:cs typeface="Proxima Nova"/>
                <a:sym typeface="Proxima Nova"/>
              </a:rPr>
              <a:t>Reduce Datacenter server footprint from 80 to 28 Physical servers</a:t>
            </a:r>
          </a:p>
        </p:txBody>
      </p:sp>
      <p:sp>
        <p:nvSpPr>
          <p:cNvPr id="201" name="Shape 201"/>
          <p:cNvSpPr txBox="1"/>
          <p:nvPr/>
        </p:nvSpPr>
        <p:spPr>
          <a:xfrm>
            <a:off x="317775" y="38683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IMPLEMENTATION</a:t>
            </a:r>
            <a:r>
              <a:rPr lang="en" sz="900">
                <a:latin typeface="Overpass"/>
                <a:ea typeface="Overpass"/>
                <a:cs typeface="Overpass"/>
                <a:sym typeface="Overpass"/>
              </a:rPr>
              <a:t> COST</a:t>
            </a:r>
          </a:p>
        </p:txBody>
      </p:sp>
      <p:sp>
        <p:nvSpPr>
          <p:cNvPr id="202" name="Shape 202"/>
          <p:cNvSpPr txBox="1"/>
          <p:nvPr/>
        </p:nvSpPr>
        <p:spPr>
          <a:xfrm>
            <a:off x="2230925" y="3868375"/>
            <a:ext cx="2262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latin typeface="Proxima Nova"/>
                <a:ea typeface="Proxima Nova"/>
                <a:cs typeface="Proxima Nova"/>
                <a:sym typeface="Proxima Nova"/>
              </a:rPr>
              <a:t>£3,645,600</a:t>
            </a:r>
          </a:p>
        </p:txBody>
      </p:sp>
      <p:sp>
        <p:nvSpPr>
          <p:cNvPr id="203" name="Shape 203"/>
          <p:cNvSpPr txBox="1"/>
          <p:nvPr/>
        </p:nvSpPr>
        <p:spPr>
          <a:xfrm>
            <a:off x="4597675" y="38660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OPEX COST</a:t>
            </a:r>
          </a:p>
        </p:txBody>
      </p:sp>
      <p:sp>
        <p:nvSpPr>
          <p:cNvPr id="204" name="Shape 204"/>
          <p:cNvSpPr txBox="1"/>
          <p:nvPr/>
        </p:nvSpPr>
        <p:spPr>
          <a:xfrm>
            <a:off x="6511325" y="3868375"/>
            <a:ext cx="22629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Clr>
                <a:schemeClr val="dk1"/>
              </a:buClr>
              <a:buSzPct val="122222"/>
              <a:buFont typeface="Arial"/>
              <a:buNone/>
            </a:pPr>
            <a:r>
              <a:rPr b="1" lang="en" sz="900">
                <a:solidFill>
                  <a:schemeClr val="dk1"/>
                </a:solidFill>
                <a:latin typeface="Proxima Nova"/>
                <a:ea typeface="Proxima Nova"/>
                <a:cs typeface="Proxima Nova"/>
                <a:sym typeface="Proxima Nova"/>
              </a:rPr>
              <a:t>£415,476 Per Annum</a:t>
            </a:r>
            <a:r>
              <a:rPr lang="en" sz="900">
                <a:solidFill>
                  <a:schemeClr val="dk1"/>
                </a:solidFill>
                <a:latin typeface="Proxima Nova"/>
                <a:ea typeface="Proxima Nova"/>
                <a:cs typeface="Proxima Nova"/>
                <a:sym typeface="Proxima Nova"/>
              </a:rPr>
              <a:t>	</a:t>
            </a:r>
          </a:p>
        </p:txBody>
      </p:sp>
      <p:sp>
        <p:nvSpPr>
          <p:cNvPr id="205" name="Shape 205"/>
          <p:cNvSpPr txBox="1"/>
          <p:nvPr/>
        </p:nvSpPr>
        <p:spPr>
          <a:xfrm>
            <a:off x="317775" y="42493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1 YR OPEX SAVING</a:t>
            </a:r>
          </a:p>
        </p:txBody>
      </p:sp>
      <p:sp>
        <p:nvSpPr>
          <p:cNvPr id="206" name="Shape 206"/>
          <p:cNvSpPr txBox="1"/>
          <p:nvPr/>
        </p:nvSpPr>
        <p:spPr>
          <a:xfrm>
            <a:off x="2230925" y="4249380"/>
            <a:ext cx="2298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latin typeface="Proxima Nova"/>
                <a:ea typeface="Proxima Nova"/>
                <a:cs typeface="Proxima Nova"/>
                <a:sym typeface="Proxima Nova"/>
              </a:rPr>
              <a:t>£776,923</a:t>
            </a:r>
          </a:p>
        </p:txBody>
      </p:sp>
      <p:sp>
        <p:nvSpPr>
          <p:cNvPr id="207" name="Shape 207"/>
          <p:cNvSpPr txBox="1"/>
          <p:nvPr/>
        </p:nvSpPr>
        <p:spPr>
          <a:xfrm>
            <a:off x="4584975" y="4249380"/>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3</a:t>
            </a:r>
            <a:r>
              <a:rPr lang="en" sz="900">
                <a:latin typeface="Overpass"/>
                <a:ea typeface="Overpass"/>
                <a:cs typeface="Overpass"/>
                <a:sym typeface="Overpass"/>
              </a:rPr>
              <a:t> YR OPEX SAVING</a:t>
            </a:r>
          </a:p>
        </p:txBody>
      </p:sp>
      <p:sp>
        <p:nvSpPr>
          <p:cNvPr id="208" name="Shape 208"/>
          <p:cNvSpPr txBox="1"/>
          <p:nvPr/>
        </p:nvSpPr>
        <p:spPr>
          <a:xfrm>
            <a:off x="6498125" y="4249380"/>
            <a:ext cx="2298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b="1" lang="en" sz="900">
                <a:latin typeface="Proxima Nova"/>
                <a:ea typeface="Proxima Nova"/>
                <a:cs typeface="Proxima Nova"/>
                <a:sym typeface="Proxima Nova"/>
              </a:rPr>
              <a:t>£2,330,769</a:t>
            </a:r>
          </a:p>
        </p:txBody>
      </p:sp>
      <p:sp>
        <p:nvSpPr>
          <p:cNvPr id="209" name="Shape 209"/>
          <p:cNvSpPr txBox="1"/>
          <p:nvPr/>
        </p:nvSpPr>
        <p:spPr>
          <a:xfrm>
            <a:off x="317775" y="4632667"/>
            <a:ext cx="1809300" cy="297600"/>
          </a:xfrm>
          <a:prstGeom prst="rect">
            <a:avLst/>
          </a:prstGeom>
          <a:solidFill>
            <a:srgbClr val="D9D9D9"/>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latin typeface="Overpass"/>
                <a:ea typeface="Overpass"/>
                <a:cs typeface="Overpass"/>
                <a:sym typeface="Overpass"/>
              </a:rPr>
              <a:t>SUPPORTING CALCULATIONS</a:t>
            </a:r>
          </a:p>
        </p:txBody>
      </p:sp>
      <p:sp>
        <p:nvSpPr>
          <p:cNvPr id="210" name="Shape 210"/>
          <p:cNvSpPr txBox="1"/>
          <p:nvPr/>
        </p:nvSpPr>
        <p:spPr>
          <a:xfrm>
            <a:off x="2217975" y="4630598"/>
            <a:ext cx="6543300" cy="297600"/>
          </a:xfrm>
          <a:prstGeom prst="rect">
            <a:avLst/>
          </a:prstGeom>
          <a:solidFill>
            <a:srgbClr val="F3F3F3"/>
          </a:solidFill>
          <a:ln cap="flat" cmpd="sng" w="9525">
            <a:solidFill>
              <a:srgbClr val="980000"/>
            </a:solidFill>
            <a:prstDash val="dot"/>
            <a:round/>
            <a:headEnd len="med" w="med" type="none"/>
            <a:tailEnd len="med" w="med" type="none"/>
          </a:ln>
        </p:spPr>
        <p:txBody>
          <a:bodyPr anchorCtr="0" anchor="t" bIns="91425" lIns="91425" rIns="91425" tIns="91425">
            <a:noAutofit/>
          </a:bodyPr>
          <a:lstStyle/>
          <a:p>
            <a:pPr lvl="0" rtl="0">
              <a:spcBef>
                <a:spcPts val="0"/>
              </a:spcBef>
              <a:buNone/>
            </a:pPr>
            <a:r>
              <a:rPr lang="en" sz="900">
                <a:solidFill>
                  <a:schemeClr val="dk1"/>
                </a:solidFill>
                <a:latin typeface="Proxima Nova"/>
                <a:ea typeface="Proxima Nova"/>
                <a:cs typeface="Proxima Nova"/>
                <a:sym typeface="Proxima Nova"/>
              </a:rPr>
              <a:t>Supporting calculations found at: https://drive.google.com/open?id=1D1TMQjTM2ZBipRUvU18hYWzb_vJMbHaV4pdHtr22nHw</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nvSpPr>
        <p:spPr>
          <a:xfrm>
            <a:off x="685800" y="295725"/>
            <a:ext cx="7772400" cy="562800"/>
          </a:xfrm>
          <a:prstGeom prst="rect">
            <a:avLst/>
          </a:prstGeom>
          <a:noFill/>
          <a:ln>
            <a:noFill/>
          </a:ln>
        </p:spPr>
        <p:txBody>
          <a:bodyPr anchorCtr="0" anchor="b" bIns="91425" lIns="91425" rIns="91425" tIns="91425">
            <a:noAutofit/>
          </a:bodyPr>
          <a:lstStyle/>
          <a:p>
            <a:pPr lvl="0" rtl="0">
              <a:spcBef>
                <a:spcPts val="0"/>
              </a:spcBef>
              <a:buNone/>
            </a:pPr>
            <a:r>
              <a:rPr lang="en" sz="3000">
                <a:solidFill>
                  <a:srgbClr val="990000"/>
                </a:solidFill>
                <a:latin typeface="Proxima Nova"/>
                <a:ea typeface="Proxima Nova"/>
                <a:cs typeface="Proxima Nova"/>
                <a:sym typeface="Proxima Nova"/>
              </a:rPr>
              <a:t>Estimated</a:t>
            </a:r>
            <a:r>
              <a:rPr lang="en" sz="3000">
                <a:solidFill>
                  <a:srgbClr val="434343"/>
                </a:solidFill>
                <a:latin typeface="Proxima Nova"/>
                <a:ea typeface="Proxima Nova"/>
                <a:cs typeface="Proxima Nova"/>
                <a:sym typeface="Proxima Nova"/>
              </a:rPr>
              <a:t> Project Timeline</a:t>
            </a:r>
          </a:p>
        </p:txBody>
      </p:sp>
      <p:sp>
        <p:nvSpPr>
          <p:cNvPr id="217" name="Shape 217"/>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9</a:t>
            </a:r>
          </a:p>
        </p:txBody>
      </p:sp>
      <p:sp>
        <p:nvSpPr>
          <p:cNvPr id="218" name="Shape 218"/>
          <p:cNvSpPr/>
          <p:nvPr/>
        </p:nvSpPr>
        <p:spPr>
          <a:xfrm>
            <a:off x="216375" y="3140930"/>
            <a:ext cx="8775900" cy="7875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sp>
        <p:nvSpPr>
          <p:cNvPr id="219" name="Shape 219"/>
          <p:cNvSpPr/>
          <p:nvPr/>
        </p:nvSpPr>
        <p:spPr>
          <a:xfrm>
            <a:off x="216375" y="2305593"/>
            <a:ext cx="8775900" cy="7875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sp>
        <p:nvSpPr>
          <p:cNvPr id="220" name="Shape 220"/>
          <p:cNvSpPr/>
          <p:nvPr/>
        </p:nvSpPr>
        <p:spPr>
          <a:xfrm>
            <a:off x="216375" y="1470256"/>
            <a:ext cx="8775900" cy="787500"/>
          </a:xfrm>
          <a:prstGeom prst="rect">
            <a:avLst/>
          </a:prstGeom>
          <a:solidFill>
            <a:srgbClr val="D9D9D9"/>
          </a:solidFill>
          <a:ln>
            <a:noFill/>
          </a:ln>
        </p:spPr>
        <p:txBody>
          <a:bodyPr anchorCtr="0" anchor="ctr" bIns="91425" lIns="91425" rIns="91425" tIns="91425">
            <a:noAutofit/>
          </a:bodyPr>
          <a:lstStyle/>
          <a:p>
            <a:pPr lvl="0" rtl="0">
              <a:spcBef>
                <a:spcPts val="0"/>
              </a:spcBef>
              <a:buNone/>
            </a:pPr>
            <a:r>
              <a:t/>
            </a:r>
            <a:endParaRPr sz="900">
              <a:latin typeface="Montserrat"/>
              <a:ea typeface="Montserrat"/>
              <a:cs typeface="Montserrat"/>
              <a:sym typeface="Montserrat"/>
            </a:endParaRPr>
          </a:p>
        </p:txBody>
      </p:sp>
      <p:cxnSp>
        <p:nvCxnSpPr>
          <p:cNvPr id="221" name="Shape 221"/>
          <p:cNvCxnSpPr/>
          <p:nvPr/>
        </p:nvCxnSpPr>
        <p:spPr>
          <a:xfrm>
            <a:off x="588275" y="1052375"/>
            <a:ext cx="8403900" cy="0"/>
          </a:xfrm>
          <a:prstGeom prst="straightConnector1">
            <a:avLst/>
          </a:prstGeom>
          <a:noFill/>
          <a:ln cap="flat" cmpd="sng" w="28575">
            <a:solidFill>
              <a:srgbClr val="1F497D"/>
            </a:solidFill>
            <a:prstDash val="solid"/>
            <a:round/>
            <a:headEnd len="lg" w="lg" type="oval"/>
            <a:tailEnd len="lg" w="lg" type="triangle"/>
          </a:ln>
        </p:spPr>
      </p:cxnSp>
      <p:cxnSp>
        <p:nvCxnSpPr>
          <p:cNvPr id="222" name="Shape 222"/>
          <p:cNvCxnSpPr/>
          <p:nvPr/>
        </p:nvCxnSpPr>
        <p:spPr>
          <a:xfrm>
            <a:off x="66085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223" name="Shape 223"/>
          <p:cNvSpPr txBox="1"/>
          <p:nvPr/>
        </p:nvSpPr>
        <p:spPr>
          <a:xfrm>
            <a:off x="371322" y="1116337"/>
            <a:ext cx="542100" cy="354000"/>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1</a:t>
            </a:r>
            <a:r>
              <a:rPr b="1" lang="en" sz="900">
                <a:solidFill>
                  <a:srgbClr val="000000"/>
                </a:solidFill>
                <a:latin typeface="Proxima Nova"/>
                <a:ea typeface="Proxima Nova"/>
                <a:cs typeface="Proxima Nova"/>
                <a:sym typeface="Proxima Nova"/>
              </a:rPr>
              <a:t> </a:t>
            </a:r>
            <a:r>
              <a:rPr b="1" lang="en" sz="900">
                <a:latin typeface="Proxima Nova"/>
                <a:ea typeface="Proxima Nova"/>
                <a:cs typeface="Proxima Nova"/>
                <a:sym typeface="Proxima Nova"/>
              </a:rPr>
              <a:t>CY17</a:t>
            </a:r>
          </a:p>
        </p:txBody>
      </p:sp>
      <p:sp>
        <p:nvSpPr>
          <p:cNvPr id="224" name="Shape 224"/>
          <p:cNvSpPr txBox="1"/>
          <p:nvPr/>
        </p:nvSpPr>
        <p:spPr>
          <a:xfrm rot="-5400000">
            <a:off x="-79825" y="1653002"/>
            <a:ext cx="871200" cy="4212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PHASE</a:t>
            </a:r>
            <a:r>
              <a:rPr b="1" lang="en" sz="900">
                <a:latin typeface="Proxima Nova"/>
                <a:ea typeface="Proxima Nova"/>
                <a:cs typeface="Proxima Nova"/>
                <a:sym typeface="Proxima Nova"/>
              </a:rPr>
              <a:t> 1</a:t>
            </a:r>
          </a:p>
        </p:txBody>
      </p:sp>
      <p:cxnSp>
        <p:nvCxnSpPr>
          <p:cNvPr id="225" name="Shape 225"/>
          <p:cNvCxnSpPr/>
          <p:nvPr/>
        </p:nvCxnSpPr>
        <p:spPr>
          <a:xfrm>
            <a:off x="2767500" y="1065875"/>
            <a:ext cx="0" cy="130800"/>
          </a:xfrm>
          <a:prstGeom prst="straightConnector1">
            <a:avLst/>
          </a:prstGeom>
          <a:noFill/>
          <a:ln cap="flat" cmpd="sng" w="19050">
            <a:solidFill>
              <a:srgbClr val="1F497D"/>
            </a:solidFill>
            <a:prstDash val="solid"/>
            <a:round/>
            <a:headEnd len="lg" w="lg" type="none"/>
            <a:tailEnd len="lg" w="lg" type="none"/>
          </a:ln>
        </p:spPr>
      </p:cxnSp>
      <p:cxnSp>
        <p:nvCxnSpPr>
          <p:cNvPr id="226" name="Shape 226"/>
          <p:cNvCxnSpPr/>
          <p:nvPr/>
        </p:nvCxnSpPr>
        <p:spPr>
          <a:xfrm>
            <a:off x="4901100" y="1065875"/>
            <a:ext cx="0" cy="130800"/>
          </a:xfrm>
          <a:prstGeom prst="straightConnector1">
            <a:avLst/>
          </a:prstGeom>
          <a:noFill/>
          <a:ln cap="flat" cmpd="sng" w="19050">
            <a:solidFill>
              <a:srgbClr val="1F497D"/>
            </a:solidFill>
            <a:prstDash val="solid"/>
            <a:round/>
            <a:headEnd len="lg" w="lg" type="none"/>
            <a:tailEnd len="lg" w="lg" type="none"/>
          </a:ln>
        </p:spPr>
      </p:cxnSp>
      <p:cxnSp>
        <p:nvCxnSpPr>
          <p:cNvPr id="227" name="Shape 227"/>
          <p:cNvCxnSpPr/>
          <p:nvPr/>
        </p:nvCxnSpPr>
        <p:spPr>
          <a:xfrm>
            <a:off x="703470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228" name="Shape 228"/>
          <p:cNvSpPr txBox="1"/>
          <p:nvPr/>
        </p:nvSpPr>
        <p:spPr>
          <a:xfrm>
            <a:off x="2485550" y="1116338"/>
            <a:ext cx="638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2</a:t>
            </a:r>
          </a:p>
          <a:p>
            <a:pPr lvl="0" rtl="0" algn="ctr">
              <a:spcBef>
                <a:spcPts val="0"/>
              </a:spcBef>
              <a:buClr>
                <a:srgbClr val="000000"/>
              </a:buClr>
              <a:buSzPct val="122222"/>
              <a:buFont typeface="Arial"/>
              <a:buNone/>
            </a:pP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
        <p:nvSpPr>
          <p:cNvPr id="229" name="Shape 229"/>
          <p:cNvSpPr txBox="1"/>
          <p:nvPr/>
        </p:nvSpPr>
        <p:spPr>
          <a:xfrm>
            <a:off x="4619150" y="1116337"/>
            <a:ext cx="542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3</a:t>
            </a:r>
            <a:r>
              <a:rPr b="1" lang="en" sz="900">
                <a:solidFill>
                  <a:srgbClr val="000000"/>
                </a:solidFill>
                <a:latin typeface="Proxima Nova"/>
                <a:ea typeface="Proxima Nova"/>
                <a:cs typeface="Proxima Nova"/>
                <a:sym typeface="Proxima Nova"/>
              </a:rPr>
              <a:t> </a:t>
            </a: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
        <p:nvSpPr>
          <p:cNvPr id="230" name="Shape 230"/>
          <p:cNvSpPr txBox="1"/>
          <p:nvPr/>
        </p:nvSpPr>
        <p:spPr>
          <a:xfrm>
            <a:off x="6752750" y="1116336"/>
            <a:ext cx="542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4</a:t>
            </a:r>
            <a:r>
              <a:rPr b="1" lang="en" sz="900">
                <a:solidFill>
                  <a:srgbClr val="000000"/>
                </a:solidFill>
                <a:latin typeface="Proxima Nova"/>
                <a:ea typeface="Proxima Nova"/>
                <a:cs typeface="Proxima Nova"/>
                <a:sym typeface="Proxima Nova"/>
              </a:rPr>
              <a:t> </a:t>
            </a:r>
          </a:p>
          <a:p>
            <a:pPr lvl="0" rtl="0" algn="ctr">
              <a:spcBef>
                <a:spcPts val="0"/>
              </a:spcBef>
              <a:buClr>
                <a:srgbClr val="000000"/>
              </a:buClr>
              <a:buSzPct val="122222"/>
              <a:buFont typeface="Arial"/>
              <a:buNone/>
            </a:pP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
        <p:nvSpPr>
          <p:cNvPr id="231" name="Shape 231"/>
          <p:cNvSpPr/>
          <p:nvPr/>
        </p:nvSpPr>
        <p:spPr>
          <a:xfrm>
            <a:off x="708450" y="1579225"/>
            <a:ext cx="18591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sz="900">
                <a:latin typeface="Proxima Nova"/>
                <a:ea typeface="Proxima Nova"/>
                <a:cs typeface="Proxima Nova"/>
                <a:sym typeface="Proxima Nova"/>
              </a:rPr>
              <a:t>Reduction in x servers</a:t>
            </a:r>
          </a:p>
          <a:p>
            <a:pPr lvl="0" rtl="0">
              <a:spcBef>
                <a:spcPts val="0"/>
              </a:spcBef>
              <a:buNone/>
            </a:pPr>
            <a:r>
              <a:rPr lang="en" sz="900">
                <a:latin typeface="Proxima Nova"/>
                <a:ea typeface="Proxima Nova"/>
                <a:cs typeface="Proxima Nova"/>
                <a:sym typeface="Proxima Nova"/>
              </a:rPr>
              <a:t>Deliver initial simple application migrations to Openshift</a:t>
            </a:r>
            <a:r>
              <a:rPr lang="en" sz="900">
                <a:latin typeface="Proxima Nova"/>
                <a:ea typeface="Proxima Nova"/>
                <a:cs typeface="Proxima Nova"/>
                <a:sym typeface="Proxima Nova"/>
              </a:rPr>
              <a:t>	</a:t>
            </a:r>
          </a:p>
        </p:txBody>
      </p:sp>
      <p:sp>
        <p:nvSpPr>
          <p:cNvPr id="232" name="Shape 232"/>
          <p:cNvSpPr txBox="1"/>
          <p:nvPr/>
        </p:nvSpPr>
        <p:spPr>
          <a:xfrm rot="-5400000">
            <a:off x="-79825" y="2510252"/>
            <a:ext cx="871200" cy="4212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PHASE</a:t>
            </a:r>
            <a:r>
              <a:rPr b="1" lang="en" sz="900">
                <a:latin typeface="Proxima Nova"/>
                <a:ea typeface="Proxima Nova"/>
                <a:cs typeface="Proxima Nova"/>
                <a:sym typeface="Proxima Nova"/>
              </a:rPr>
              <a:t> 2</a:t>
            </a:r>
          </a:p>
        </p:txBody>
      </p:sp>
      <p:sp>
        <p:nvSpPr>
          <p:cNvPr id="233" name="Shape 233"/>
          <p:cNvSpPr txBox="1"/>
          <p:nvPr/>
        </p:nvSpPr>
        <p:spPr>
          <a:xfrm rot="-5400000">
            <a:off x="-79825" y="3367502"/>
            <a:ext cx="871200" cy="421200"/>
          </a:xfrm>
          <a:prstGeom prst="rect">
            <a:avLst/>
          </a:prstGeom>
          <a:noFill/>
          <a:ln>
            <a:noFill/>
          </a:ln>
        </p:spPr>
        <p:txBody>
          <a:bodyPr anchorCtr="0" anchor="t" bIns="91425" lIns="91425" rIns="91425" tIns="91425">
            <a:noAutofit/>
          </a:bodyPr>
          <a:lstStyle/>
          <a:p>
            <a:pPr lvl="0" rtl="0" algn="ctr">
              <a:spcBef>
                <a:spcPts val="0"/>
              </a:spcBef>
              <a:buNone/>
            </a:pPr>
            <a:r>
              <a:rPr b="1" lang="en" sz="900">
                <a:latin typeface="Proxima Nova"/>
                <a:ea typeface="Proxima Nova"/>
                <a:cs typeface="Proxima Nova"/>
                <a:sym typeface="Proxima Nova"/>
              </a:rPr>
              <a:t>PHASE</a:t>
            </a:r>
            <a:r>
              <a:rPr b="1" lang="en" sz="900">
                <a:latin typeface="Proxima Nova"/>
                <a:ea typeface="Proxima Nova"/>
                <a:cs typeface="Proxima Nova"/>
                <a:sym typeface="Proxima Nova"/>
              </a:rPr>
              <a:t> 3</a:t>
            </a:r>
          </a:p>
        </p:txBody>
      </p:sp>
      <p:sp>
        <p:nvSpPr>
          <p:cNvPr id="234" name="Shape 234"/>
          <p:cNvSpPr/>
          <p:nvPr/>
        </p:nvSpPr>
        <p:spPr>
          <a:xfrm>
            <a:off x="2765850" y="2379325"/>
            <a:ext cx="34527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122222"/>
              <a:buFont typeface="Arial"/>
              <a:buNone/>
            </a:pPr>
            <a:r>
              <a:rPr lang="en" sz="900">
                <a:solidFill>
                  <a:schemeClr val="dk1"/>
                </a:solidFill>
                <a:latin typeface="Proxima Nova"/>
                <a:ea typeface="Proxima Nova"/>
                <a:cs typeface="Proxima Nova"/>
                <a:sym typeface="Proxima Nova"/>
              </a:rPr>
              <a:t>Migration of Medium complexity applications</a:t>
            </a:r>
          </a:p>
        </p:txBody>
      </p:sp>
      <p:sp>
        <p:nvSpPr>
          <p:cNvPr id="235" name="Shape 235"/>
          <p:cNvSpPr/>
          <p:nvPr/>
        </p:nvSpPr>
        <p:spPr>
          <a:xfrm>
            <a:off x="5864850" y="3236581"/>
            <a:ext cx="27417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122222"/>
              <a:buFont typeface="Arial"/>
              <a:buNone/>
            </a:pPr>
            <a:r>
              <a:rPr lang="en" sz="900">
                <a:solidFill>
                  <a:schemeClr val="dk1"/>
                </a:solidFill>
                <a:latin typeface="Proxima Nova"/>
                <a:ea typeface="Proxima Nova"/>
                <a:cs typeface="Proxima Nova"/>
                <a:sym typeface="Proxima Nova"/>
              </a:rPr>
              <a:t>Migration of complex applications</a:t>
            </a:r>
          </a:p>
        </p:txBody>
      </p:sp>
      <p:sp>
        <p:nvSpPr>
          <p:cNvPr id="236" name="Shape 236"/>
          <p:cNvSpPr/>
          <p:nvPr/>
        </p:nvSpPr>
        <p:spPr>
          <a:xfrm>
            <a:off x="2816850" y="3236575"/>
            <a:ext cx="957600" cy="578400"/>
          </a:xfrm>
          <a:prstGeom prst="roundRect">
            <a:avLst>
              <a:gd fmla="val 16667" name="adj"/>
            </a:avLst>
          </a:prstGeom>
          <a:solidFill>
            <a:srgbClr val="F3F3F3"/>
          </a:solidFill>
          <a:ln cap="flat" cmpd="sng" w="19050">
            <a:solidFill>
              <a:srgbClr val="990000"/>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SzPct val="122222"/>
              <a:buFont typeface="Arial"/>
              <a:buNone/>
            </a:pPr>
            <a:r>
              <a:rPr lang="en" sz="900">
                <a:solidFill>
                  <a:schemeClr val="dk1"/>
                </a:solidFill>
                <a:latin typeface="Proxima Nova"/>
                <a:ea typeface="Proxima Nova"/>
                <a:cs typeface="Proxima Nova"/>
                <a:sym typeface="Proxima Nova"/>
              </a:rPr>
              <a:t>Complex application migration spikes</a:t>
            </a:r>
          </a:p>
        </p:txBody>
      </p:sp>
      <p:cxnSp>
        <p:nvCxnSpPr>
          <p:cNvPr id="237" name="Shape 237"/>
          <p:cNvCxnSpPr/>
          <p:nvPr/>
        </p:nvCxnSpPr>
        <p:spPr>
          <a:xfrm>
            <a:off x="8711100" y="1065875"/>
            <a:ext cx="0" cy="130800"/>
          </a:xfrm>
          <a:prstGeom prst="straightConnector1">
            <a:avLst/>
          </a:prstGeom>
          <a:noFill/>
          <a:ln cap="flat" cmpd="sng" w="19050">
            <a:solidFill>
              <a:srgbClr val="1F497D"/>
            </a:solidFill>
            <a:prstDash val="solid"/>
            <a:round/>
            <a:headEnd len="lg" w="lg" type="none"/>
            <a:tailEnd len="lg" w="lg" type="none"/>
          </a:ln>
        </p:spPr>
      </p:cxnSp>
      <p:sp>
        <p:nvSpPr>
          <p:cNvPr id="238" name="Shape 238"/>
          <p:cNvSpPr txBox="1"/>
          <p:nvPr/>
        </p:nvSpPr>
        <p:spPr>
          <a:xfrm>
            <a:off x="8429150" y="1116336"/>
            <a:ext cx="542100" cy="3540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22222"/>
              <a:buFont typeface="Arial"/>
              <a:buNone/>
            </a:pPr>
            <a:r>
              <a:rPr b="1" lang="en" sz="900">
                <a:solidFill>
                  <a:srgbClr val="000000"/>
                </a:solidFill>
                <a:latin typeface="Proxima Nova"/>
                <a:ea typeface="Proxima Nova"/>
                <a:cs typeface="Proxima Nova"/>
                <a:sym typeface="Proxima Nova"/>
              </a:rPr>
              <a:t>Q</a:t>
            </a:r>
            <a:r>
              <a:rPr b="1" lang="en" sz="900">
                <a:latin typeface="Proxima Nova"/>
                <a:ea typeface="Proxima Nova"/>
                <a:cs typeface="Proxima Nova"/>
                <a:sym typeface="Proxima Nova"/>
              </a:rPr>
              <a:t>1</a:t>
            </a:r>
            <a:r>
              <a:rPr b="1" lang="en" sz="900">
                <a:solidFill>
                  <a:srgbClr val="000000"/>
                </a:solidFill>
                <a:latin typeface="Proxima Nova"/>
                <a:ea typeface="Proxima Nova"/>
                <a:cs typeface="Proxima Nova"/>
                <a:sym typeface="Proxima Nova"/>
              </a:rPr>
              <a:t> </a:t>
            </a:r>
          </a:p>
          <a:p>
            <a:pPr lvl="0" rtl="0" algn="ctr">
              <a:spcBef>
                <a:spcPts val="0"/>
              </a:spcBef>
              <a:buClr>
                <a:srgbClr val="000000"/>
              </a:buClr>
              <a:buSzPct val="122222"/>
              <a:buFont typeface="Arial"/>
              <a:buNone/>
            </a:pPr>
            <a:r>
              <a:rPr b="1" lang="en" sz="900">
                <a:latin typeface="Proxima Nova"/>
                <a:ea typeface="Proxima Nova"/>
                <a:cs typeface="Proxima Nova"/>
                <a:sym typeface="Proxima Nova"/>
              </a:rPr>
              <a:t>CY17</a:t>
            </a:r>
          </a:p>
          <a:p>
            <a:pPr lvl="0" rtl="0" algn="ctr">
              <a:spcBef>
                <a:spcPts val="0"/>
              </a:spcBef>
              <a:buNone/>
            </a:pPr>
            <a:r>
              <a:t/>
            </a:r>
            <a:endParaRPr b="1" sz="9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idx="4294967295" type="title"/>
          </p:nvPr>
        </p:nvSpPr>
        <p:spPr>
          <a:xfrm>
            <a:off x="712800" y="244026"/>
            <a:ext cx="7718400" cy="6201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rPr>
              <a:t>Container Migration</a:t>
            </a:r>
            <a:r>
              <a:rPr lang="en" sz="3000">
                <a:solidFill>
                  <a:srgbClr val="434343"/>
                </a:solidFill>
                <a:latin typeface="Proxima Nova"/>
                <a:ea typeface="Proxima Nova"/>
                <a:cs typeface="Proxima Nova"/>
                <a:sym typeface="Proxima Nova"/>
              </a:rPr>
              <a:t> </a:t>
            </a:r>
            <a:r>
              <a:rPr lang="en" sz="3000">
                <a:solidFill>
                  <a:srgbClr val="990000"/>
                </a:solidFill>
                <a:latin typeface="Proxima Nova"/>
                <a:ea typeface="Proxima Nova"/>
                <a:cs typeface="Proxima Nova"/>
                <a:sym typeface="Proxima Nova"/>
              </a:rPr>
              <a:t>Project Alignment</a:t>
            </a:r>
          </a:p>
        </p:txBody>
      </p:sp>
      <p:sp>
        <p:nvSpPr>
          <p:cNvPr id="244" name="Shape 244"/>
          <p:cNvSpPr txBox="1"/>
          <p:nvPr/>
        </p:nvSpPr>
        <p:spPr>
          <a:xfrm>
            <a:off x="4671350" y="1095400"/>
            <a:ext cx="4057200" cy="14166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Strategic Alignment:</a:t>
            </a:r>
            <a:r>
              <a:rPr lang="en" sz="1200">
                <a:solidFill>
                  <a:schemeClr val="dk1"/>
                </a:solidFill>
                <a:latin typeface="Proxima Nova"/>
                <a:ea typeface="Proxima Nova"/>
                <a:cs typeface="Proxima Nova"/>
                <a:sym typeface="Proxima Nova"/>
              </a:rPr>
              <a:t> </a:t>
            </a:r>
            <a:r>
              <a:rPr lang="en" sz="1000">
                <a:solidFill>
                  <a:schemeClr val="dk1"/>
                </a:solidFill>
                <a:latin typeface="Proxima Nova"/>
                <a:ea typeface="Proxima Nova"/>
                <a:cs typeface="Proxima Nova"/>
                <a:sym typeface="Proxima Nova"/>
              </a:rPr>
              <a:t>Short description on how this project aligns with Red Hat strategic drivers</a:t>
            </a: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indent="0" lvl="0" marL="457200" rtl="0">
              <a:lnSpc>
                <a:spcPct val="115000"/>
              </a:lnSpc>
              <a:spcBef>
                <a:spcPts val="0"/>
              </a:spcBef>
              <a:buNone/>
            </a:pPr>
            <a:r>
              <a:rPr lang="en"/>
              <a:t> </a:t>
            </a:r>
          </a:p>
          <a:p>
            <a:pPr lvl="0" rtl="0">
              <a:lnSpc>
                <a:spcPct val="115000"/>
              </a:lnSpc>
              <a:spcBef>
                <a:spcPts val="0"/>
              </a:spcBef>
              <a:buNone/>
            </a:pPr>
            <a:r>
              <a:t/>
            </a:r>
            <a:endParaRPr/>
          </a:p>
        </p:txBody>
      </p:sp>
      <p:sp>
        <p:nvSpPr>
          <p:cNvPr id="245" name="Shape 245"/>
          <p:cNvSpPr txBox="1"/>
          <p:nvPr/>
        </p:nvSpPr>
        <p:spPr>
          <a:xfrm>
            <a:off x="4671350" y="2728505"/>
            <a:ext cx="4057200" cy="1355999"/>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Architectural Alignment:</a:t>
            </a:r>
            <a:r>
              <a:rPr lang="en">
                <a:solidFill>
                  <a:schemeClr val="dk1"/>
                </a:solidFill>
                <a:latin typeface="Proxima Nova"/>
                <a:ea typeface="Proxima Nova"/>
                <a:cs typeface="Proxima Nova"/>
                <a:sym typeface="Proxima Nova"/>
              </a:rPr>
              <a:t> </a:t>
            </a:r>
            <a:r>
              <a:rPr lang="en" sz="1000">
                <a:solidFill>
                  <a:schemeClr val="dk1"/>
                </a:solidFill>
                <a:latin typeface="Proxima Nova"/>
                <a:ea typeface="Proxima Nova"/>
                <a:cs typeface="Proxima Nova"/>
                <a:sym typeface="Proxima Nova"/>
              </a:rPr>
              <a:t>Moving applications to Openshift will provide IST with a platform that aligns the organisation’s strategic devops and agilie  business requirements.</a:t>
            </a:r>
          </a:p>
          <a:p>
            <a:pPr lvl="0" rtl="0">
              <a:lnSpc>
                <a:spcPct val="115000"/>
              </a:lnSpc>
              <a:spcBef>
                <a:spcPts val="0"/>
              </a:spcBef>
              <a:buNone/>
            </a:pPr>
            <a:r>
              <a:t/>
            </a:r>
            <a:endParaRPr>
              <a:solidFill>
                <a:schemeClr val="dk1"/>
              </a:solidFill>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46" name="Shape 246"/>
          <p:cNvSpPr/>
          <p:nvPr/>
        </p:nvSpPr>
        <p:spPr>
          <a:xfrm>
            <a:off x="415425" y="1095400"/>
            <a:ext cx="4057200" cy="3014700"/>
          </a:xfrm>
          <a:prstGeom prst="rect">
            <a:avLst/>
          </a:prstGeom>
          <a:noFill/>
          <a:ln cap="flat" cmpd="sng" w="9525">
            <a:solidFill>
              <a:schemeClr val="dk2"/>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None/>
            </a:pPr>
            <a:r>
              <a:rPr b="1" lang="en" sz="1200">
                <a:solidFill>
                  <a:srgbClr val="990000"/>
                </a:solidFill>
                <a:latin typeface="Proxima Nova"/>
                <a:ea typeface="Proxima Nova"/>
                <a:cs typeface="Proxima Nova"/>
                <a:sym typeface="Proxima Nova"/>
              </a:rPr>
              <a:t>Solution Proposal:</a:t>
            </a:r>
            <a:r>
              <a:rPr lang="en">
                <a:solidFill>
                  <a:schemeClr val="dk1"/>
                </a:solidFill>
                <a:latin typeface="Proxima Nova"/>
                <a:ea typeface="Proxima Nova"/>
                <a:cs typeface="Proxima Nova"/>
                <a:sym typeface="Proxima Nova"/>
              </a:rPr>
              <a:t> </a:t>
            </a:r>
            <a:r>
              <a:rPr lang="en" sz="1000">
                <a:solidFill>
                  <a:schemeClr val="dk1"/>
                </a:solidFill>
                <a:latin typeface="Proxima Nova"/>
                <a:ea typeface="Proxima Nova"/>
                <a:cs typeface="Proxima Nova"/>
                <a:sym typeface="Proxima Nova"/>
              </a:rPr>
              <a:t>Migration of all IST Java application workloads from the current virtualized infrastructure to running within containers on the Openshift platform. </a:t>
            </a:r>
          </a:p>
          <a:p>
            <a:pPr lvl="0" rtl="0">
              <a:lnSpc>
                <a:spcPct val="115000"/>
              </a:lnSpc>
              <a:spcBef>
                <a:spcPts val="0"/>
              </a:spcBef>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None/>
            </a:pPr>
            <a:r>
              <a:rPr lang="en" sz="1000">
                <a:solidFill>
                  <a:schemeClr val="dk1"/>
                </a:solidFill>
                <a:latin typeface="Proxima Nova"/>
                <a:ea typeface="Proxima Nova"/>
                <a:cs typeface="Proxima Nova"/>
                <a:sym typeface="Proxima Nova"/>
              </a:rPr>
              <a:t>All IST Java workloads are already running on JBosss or Tomcat application servers. </a:t>
            </a:r>
          </a:p>
          <a:p>
            <a:pPr lvl="0" rtl="0">
              <a:lnSpc>
                <a:spcPct val="115000"/>
              </a:lnSpc>
              <a:spcBef>
                <a:spcPts val="0"/>
              </a:spcBef>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None/>
            </a:pPr>
            <a:r>
              <a:rPr lang="en" sz="1000">
                <a:solidFill>
                  <a:schemeClr val="dk1"/>
                </a:solidFill>
                <a:latin typeface="Proxima Nova"/>
                <a:ea typeface="Proxima Nova"/>
                <a:cs typeface="Proxima Nova"/>
                <a:sym typeface="Proxima Nova"/>
              </a:rPr>
              <a:t>By migrating the workloads, IST applications can take advantage of the Openshift platform to provide high availability and failover without having to build application specific clusters running in separate VMs.  </a:t>
            </a:r>
          </a:p>
          <a:p>
            <a:pPr lvl="0" rtl="0">
              <a:lnSpc>
                <a:spcPct val="115000"/>
              </a:lnSpc>
              <a:spcBef>
                <a:spcPts val="0"/>
              </a:spcBef>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None/>
            </a:pPr>
            <a:r>
              <a:rPr lang="en" sz="1000">
                <a:solidFill>
                  <a:schemeClr val="dk1"/>
                </a:solidFill>
                <a:latin typeface="Proxima Nova"/>
                <a:ea typeface="Proxima Nova"/>
                <a:cs typeface="Proxima Nova"/>
                <a:sym typeface="Proxima Nova"/>
              </a:rPr>
              <a:t>Openshift will schedule workloads onto it’s cluster of servers, making the most efficient use of the compute resources available. This will enable IST to gain a higher density of application to server, from 3.75 virtual machines per server, to 10 containers per server, reducing the total number of servers required to run all IST applications.</a:t>
            </a:r>
          </a:p>
        </p:txBody>
      </p:sp>
      <p:sp>
        <p:nvSpPr>
          <p:cNvPr id="247" name="Shape 247"/>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6</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idx="4294967295" type="title"/>
          </p:nvPr>
        </p:nvSpPr>
        <p:spPr>
          <a:xfrm>
            <a:off x="712800" y="287825"/>
            <a:ext cx="7759200" cy="5763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Proxima Nova"/>
              <a:buNone/>
            </a:pPr>
            <a:r>
              <a:rPr lang="en" sz="3000">
                <a:solidFill>
                  <a:srgbClr val="434343"/>
                </a:solidFill>
              </a:rPr>
              <a:t>Container Migration</a:t>
            </a:r>
            <a:r>
              <a:rPr lang="en" sz="3000">
                <a:solidFill>
                  <a:srgbClr val="434343"/>
                </a:solidFill>
                <a:latin typeface="Proxima Nova"/>
                <a:ea typeface="Proxima Nova"/>
                <a:cs typeface="Proxima Nova"/>
                <a:sym typeface="Proxima Nova"/>
              </a:rPr>
              <a:t> </a:t>
            </a:r>
            <a:r>
              <a:rPr lang="en" sz="3000">
                <a:solidFill>
                  <a:srgbClr val="990000"/>
                </a:solidFill>
                <a:latin typeface="Proxima Nova"/>
                <a:ea typeface="Proxima Nova"/>
                <a:cs typeface="Proxima Nova"/>
                <a:sym typeface="Proxima Nova"/>
              </a:rPr>
              <a:t>Alternate Solutions</a:t>
            </a:r>
          </a:p>
        </p:txBody>
      </p:sp>
      <p:sp>
        <p:nvSpPr>
          <p:cNvPr id="253" name="Shape 253"/>
          <p:cNvSpPr txBox="1"/>
          <p:nvPr/>
        </p:nvSpPr>
        <p:spPr>
          <a:xfrm>
            <a:off x="2676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Alternate </a:t>
            </a:r>
            <a:r>
              <a:rPr b="1" lang="en" sz="1200">
                <a:solidFill>
                  <a:srgbClr val="990000"/>
                </a:solidFill>
                <a:latin typeface="Proxima Nova"/>
                <a:ea typeface="Proxima Nova"/>
                <a:cs typeface="Proxima Nova"/>
                <a:sym typeface="Proxima Nova"/>
              </a:rPr>
              <a:t>Solution</a:t>
            </a:r>
            <a:r>
              <a:rPr b="1" lang="en" sz="1200">
                <a:solidFill>
                  <a:srgbClr val="990000"/>
                </a:solidFill>
                <a:latin typeface="Proxima Nova"/>
                <a:ea typeface="Proxima Nova"/>
                <a:cs typeface="Proxima Nova"/>
                <a:sym typeface="Proxima Nova"/>
              </a:rPr>
              <a:t> 1</a:t>
            </a:r>
            <a:r>
              <a:rPr b="1" lang="en" sz="1200">
                <a:solidFill>
                  <a:srgbClr val="990000"/>
                </a:solidFill>
                <a:latin typeface="Proxima Nova"/>
                <a:ea typeface="Proxima Nova"/>
                <a:cs typeface="Proxima Nova"/>
                <a:sym typeface="Proxima Nova"/>
              </a:rPr>
              <a:t>:</a:t>
            </a: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Short description of </a:t>
            </a:r>
            <a:r>
              <a:rPr lang="en" sz="1000">
                <a:solidFill>
                  <a:schemeClr val="dk1"/>
                </a:solidFill>
                <a:latin typeface="Proxima Nova"/>
                <a:ea typeface="Proxima Nova"/>
                <a:cs typeface="Proxima Nova"/>
                <a:sym typeface="Proxima Nova"/>
              </a:rPr>
              <a:t>an alternate IT </a:t>
            </a:r>
            <a:r>
              <a:rPr lang="en" sz="1000">
                <a:solidFill>
                  <a:schemeClr val="dk1"/>
                </a:solidFill>
                <a:latin typeface="Proxima Nova"/>
                <a:ea typeface="Proxima Nova"/>
                <a:cs typeface="Proxima Nova"/>
                <a:sym typeface="Proxima Nova"/>
              </a:rPr>
              <a:t>solution to meet business objectives</a:t>
            </a:r>
          </a:p>
          <a:p>
            <a:pPr lvl="0" rtl="0">
              <a:lnSpc>
                <a:spcPct val="115000"/>
              </a:lnSpc>
              <a:spcBef>
                <a:spcPts val="0"/>
              </a:spcBef>
              <a:buNone/>
            </a:pPr>
            <a:r>
              <a:t/>
            </a:r>
            <a:endParaRPr sz="1000">
              <a:latin typeface="Proxima Nova"/>
              <a:ea typeface="Proxima Nova"/>
              <a:cs typeface="Proxima Nova"/>
              <a:sym typeface="Proxima Nova"/>
            </a:endParaRPr>
          </a:p>
          <a:p>
            <a:pPr lvl="0" rtl="0">
              <a:lnSpc>
                <a:spcPct val="115000"/>
              </a:lnSpc>
              <a:spcBef>
                <a:spcPts val="0"/>
              </a:spcBef>
              <a:buNone/>
            </a:pPr>
            <a:r>
              <a:rPr lang="en" sz="1000">
                <a:latin typeface="Proxima Nova"/>
                <a:ea typeface="Proxima Nova"/>
                <a:cs typeface="Proxima Nova"/>
                <a:sym typeface="Proxima Nova"/>
              </a:rPr>
              <a:t>Include details on why option was not selected&gt; </a:t>
            </a:r>
          </a:p>
          <a:p>
            <a:pPr lvl="0" rtl="0">
              <a:lnSpc>
                <a:spcPct val="115000"/>
              </a:lnSpc>
              <a:spcBef>
                <a:spcPts val="0"/>
              </a:spcBef>
              <a:buNone/>
            </a:pPr>
            <a:r>
              <a:t/>
            </a:r>
            <a:endParaRPr sz="1000">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cost details</a:t>
            </a: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54" name="Shape 254"/>
          <p:cNvSpPr txBox="1"/>
          <p:nvPr/>
        </p:nvSpPr>
        <p:spPr>
          <a:xfrm>
            <a:off x="32394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Alternate Solution </a:t>
            </a:r>
            <a:r>
              <a:rPr b="1" lang="en" sz="1200">
                <a:solidFill>
                  <a:srgbClr val="990000"/>
                </a:solidFill>
                <a:latin typeface="Proxima Nova"/>
                <a:ea typeface="Proxima Nova"/>
                <a:cs typeface="Proxima Nova"/>
                <a:sym typeface="Proxima Nova"/>
              </a:rPr>
              <a:t>2</a:t>
            </a:r>
            <a:r>
              <a:rPr b="1" lang="en" sz="1200">
                <a:solidFill>
                  <a:srgbClr val="990000"/>
                </a:solidFill>
                <a:latin typeface="Proxima Nova"/>
                <a:ea typeface="Proxima Nova"/>
                <a:cs typeface="Proxima Nova"/>
                <a:sym typeface="Proxima Nova"/>
              </a:rPr>
              <a:t>:</a:t>
            </a: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Short description of an alternate IT solution to meet business objectives</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details on why option was not selected&gt; </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cost details</a:t>
            </a: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55" name="Shape 255"/>
          <p:cNvSpPr txBox="1"/>
          <p:nvPr/>
        </p:nvSpPr>
        <p:spPr>
          <a:xfrm>
            <a:off x="6135000" y="1085850"/>
            <a:ext cx="2741400" cy="3488100"/>
          </a:xfrm>
          <a:prstGeom prst="rect">
            <a:avLst/>
          </a:prstGeom>
          <a:noFill/>
          <a:ln cap="flat" cmpd="sng" w="9525">
            <a:solidFill>
              <a:srgbClr val="000000"/>
            </a:solidFill>
            <a:prstDash val="dot"/>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rgbClr val="990000"/>
                </a:solidFill>
                <a:latin typeface="Proxima Nova"/>
                <a:ea typeface="Proxima Nova"/>
                <a:cs typeface="Proxima Nova"/>
                <a:sym typeface="Proxima Nova"/>
              </a:rPr>
              <a:t>Alternate Solution </a:t>
            </a:r>
            <a:r>
              <a:rPr b="1" lang="en" sz="1200">
                <a:solidFill>
                  <a:srgbClr val="990000"/>
                </a:solidFill>
                <a:latin typeface="Proxima Nova"/>
                <a:ea typeface="Proxima Nova"/>
                <a:cs typeface="Proxima Nova"/>
                <a:sym typeface="Proxima Nova"/>
              </a:rPr>
              <a:t>3</a:t>
            </a:r>
            <a:r>
              <a:rPr b="1" lang="en" sz="1200">
                <a:solidFill>
                  <a:srgbClr val="990000"/>
                </a:solidFill>
                <a:latin typeface="Proxima Nova"/>
                <a:ea typeface="Proxima Nova"/>
                <a:cs typeface="Proxima Nova"/>
                <a:sym typeface="Proxima Nova"/>
              </a:rPr>
              <a:t>:</a:t>
            </a: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Short description of an alternate IT solution to meet business objectives</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details on why option was not selected&gt; </a:t>
            </a:r>
          </a:p>
          <a:p>
            <a:pPr lvl="0" rtl="0">
              <a:lnSpc>
                <a:spcPct val="115000"/>
              </a:lnSpc>
              <a:spcBef>
                <a:spcPts val="0"/>
              </a:spcBef>
              <a:buClr>
                <a:schemeClr val="dk1"/>
              </a:buClr>
              <a:buFont typeface="Arial"/>
              <a:buNone/>
            </a:pPr>
            <a:r>
              <a:t/>
            </a:r>
            <a:endParaRPr sz="1000">
              <a:solidFill>
                <a:schemeClr val="dk1"/>
              </a:solidFill>
              <a:latin typeface="Proxima Nova"/>
              <a:ea typeface="Proxima Nova"/>
              <a:cs typeface="Proxima Nova"/>
              <a:sym typeface="Proxima Nova"/>
            </a:endParaRPr>
          </a:p>
          <a:p>
            <a:pPr lvl="0" rtl="0">
              <a:lnSpc>
                <a:spcPct val="115000"/>
              </a:lnSpc>
              <a:spcBef>
                <a:spcPts val="0"/>
              </a:spcBef>
              <a:buClr>
                <a:schemeClr val="dk1"/>
              </a:buClr>
              <a:buSzPct val="110000"/>
              <a:buFont typeface="Arial"/>
              <a:buNone/>
            </a:pPr>
            <a:r>
              <a:rPr lang="en" sz="1000">
                <a:solidFill>
                  <a:schemeClr val="dk1"/>
                </a:solidFill>
                <a:latin typeface="Proxima Nova"/>
                <a:ea typeface="Proxima Nova"/>
                <a:cs typeface="Proxima Nova"/>
                <a:sym typeface="Proxima Nova"/>
              </a:rPr>
              <a:t>Include cost details</a:t>
            </a: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lvl="0" rtl="0">
              <a:lnSpc>
                <a:spcPct val="115000"/>
              </a:lnSpc>
              <a:spcBef>
                <a:spcPts val="0"/>
              </a:spcBef>
              <a:buNone/>
            </a:pPr>
            <a:r>
              <a:t/>
            </a:r>
            <a:endParaRPr>
              <a:latin typeface="Proxima Nova"/>
              <a:ea typeface="Proxima Nova"/>
              <a:cs typeface="Proxima Nova"/>
              <a:sym typeface="Proxima Nova"/>
            </a:endParaRPr>
          </a:p>
          <a:p>
            <a:pPr indent="0" lvl="0" marL="457200" rtl="0">
              <a:lnSpc>
                <a:spcPct val="115000"/>
              </a:lnSpc>
              <a:spcBef>
                <a:spcPts val="0"/>
              </a:spcBef>
              <a:buNone/>
            </a:pPr>
            <a:r>
              <a:rPr lang="en">
                <a:latin typeface="Proxima Nova"/>
                <a:ea typeface="Proxima Nova"/>
                <a:cs typeface="Proxima Nova"/>
                <a:sym typeface="Proxima Nova"/>
              </a:rPr>
              <a:t> </a:t>
            </a:r>
          </a:p>
          <a:p>
            <a:pPr lvl="0" rtl="0">
              <a:lnSpc>
                <a:spcPct val="115000"/>
              </a:lnSpc>
              <a:spcBef>
                <a:spcPts val="0"/>
              </a:spcBef>
              <a:buNone/>
            </a:pPr>
            <a:r>
              <a:t/>
            </a:r>
            <a:endParaRPr>
              <a:latin typeface="Proxima Nova"/>
              <a:ea typeface="Proxima Nova"/>
              <a:cs typeface="Proxima Nova"/>
              <a:sym typeface="Proxima Nova"/>
            </a:endParaRPr>
          </a:p>
        </p:txBody>
      </p:sp>
      <p:sp>
        <p:nvSpPr>
          <p:cNvPr id="256" name="Shape 256"/>
          <p:cNvSpPr txBox="1"/>
          <p:nvPr>
            <p:ph idx="12" type="sldNum"/>
          </p:nvPr>
        </p:nvSpPr>
        <p:spPr>
          <a:xfrm>
            <a:off x="0" y="4839575"/>
            <a:ext cx="502800" cy="293100"/>
          </a:xfrm>
          <a:prstGeom prst="rect">
            <a:avLst/>
          </a:prstGeom>
        </p:spPr>
        <p:txBody>
          <a:bodyPr anchorCtr="1" anchor="t" bIns="45700" lIns="91425" rIns="91425" tIns="45700">
            <a:noAutofit/>
          </a:bodyPr>
          <a:lstStyle/>
          <a:p>
            <a:pPr lvl="0" rtl="0">
              <a:spcBef>
                <a:spcPts val="0"/>
              </a:spcBef>
              <a:buNone/>
            </a:pPr>
            <a:r>
              <a:rPr lang="en" sz="1200"/>
              <a:t>7</a:t>
            </a:r>
          </a:p>
        </p:txBody>
      </p:sp>
    </p:spTree>
  </p:cSld>
  <p:clrMapOvr>
    <a:masterClrMapping/>
  </p:clrMapOvr>
</p:sld>
</file>

<file path=ppt/theme/theme1.xml><?xml version="1.0" encoding="utf-8"?>
<a:theme xmlns:a="http://schemas.openxmlformats.org/drawingml/2006/main" xmlns:r="http://schemas.openxmlformats.org/officeDocument/2006/relationships" name="Title_20_Nature_20_Photo">
  <a:themeElements>
    <a:clrScheme name="Office">
      <a:dk1>
        <a:srgbClr val="000000"/>
      </a:dk1>
      <a:lt1>
        <a:srgbClr val="FFFD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92_Office Theme">
  <a:themeElements>
    <a:clrScheme name="Custom 1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B89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